
<file path=[Content_Types].xml><?xml version="1.0" encoding="utf-8"?>
<Types xmlns="http://schemas.openxmlformats.org/package/2006/content-types">
  <Default Extension="jpeg" ContentType="image/jpeg"/>
  <Default Extension="vml" ContentType="application/vnd.openxmlformats-officedocument.vmlDrawing"/>
  <Default Extension="bin" ContentType="application/vnd.openxmlformats-officedocument.oleObject"/>
  <Default Extension="png" ContentType="image/png"/>
  <Default Extension="tiff" ContentType="image/tiff"/>
  <Default Extension="wdp" ContentType="image/vnd.ms-photo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sldIdLst>
    <p:sldId id="342" r:id="rId3"/>
    <p:sldId id="260" r:id="rId4"/>
    <p:sldId id="343" r:id="rId6"/>
    <p:sldId id="318" r:id="rId7"/>
    <p:sldId id="344" r:id="rId8"/>
    <p:sldId id="345" r:id="rId9"/>
    <p:sldId id="346" r:id="rId10"/>
    <p:sldId id="319" r:id="rId11"/>
    <p:sldId id="348" r:id="rId12"/>
    <p:sldId id="349" r:id="rId13"/>
    <p:sldId id="350" r:id="rId14"/>
    <p:sldId id="351" r:id="rId15"/>
    <p:sldId id="352" r:id="rId16"/>
    <p:sldId id="353" r:id="rId17"/>
    <p:sldId id="354" r:id="rId18"/>
    <p:sldId id="355" r:id="rId19"/>
    <p:sldId id="356" r:id="rId20"/>
    <p:sldId id="357" r:id="rId21"/>
    <p:sldId id="358" r:id="rId22"/>
    <p:sldId id="359" r:id="rId23"/>
    <p:sldId id="360" r:id="rId24"/>
    <p:sldId id="373" r:id="rId25"/>
    <p:sldId id="361" r:id="rId26"/>
    <p:sldId id="362" r:id="rId27"/>
    <p:sldId id="363" r:id="rId28"/>
    <p:sldId id="366" r:id="rId29"/>
    <p:sldId id="364" r:id="rId30"/>
    <p:sldId id="365" r:id="rId31"/>
    <p:sldId id="367" r:id="rId32"/>
    <p:sldId id="368" r:id="rId33"/>
    <p:sldId id="369" r:id="rId34"/>
    <p:sldId id="370" r:id="rId35"/>
    <p:sldId id="371" r:id="rId36"/>
    <p:sldId id="372" r:id="rId3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05F2C04-C923-438B-8C0F-E0CD2BADF298}">
      <wppc:fontMiss xmlns:wppc="http://www.wps.cn/officeDocument/PresentationCustomData" type="true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6BE1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4B1156A-380E-4F78-BDF5-A606A8083BF9}" styleName="中度样式 4 - 强调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25" autoAdjust="0"/>
    <p:restoredTop sz="93560" autoAdjust="0"/>
  </p:normalViewPr>
  <p:slideViewPr>
    <p:cSldViewPr snapToGrid="0">
      <p:cViewPr varScale="1">
        <p:scale>
          <a:sx n="99" d="100"/>
          <a:sy n="99" d="100"/>
        </p:scale>
        <p:origin x="23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0" Type="http://schemas.openxmlformats.org/officeDocument/2006/relationships/tableStyles" Target="tableStyles.xml"/><Relationship Id="rId4" Type="http://schemas.openxmlformats.org/officeDocument/2006/relationships/slide" Target="slides/slide2.xml"/><Relationship Id="rId39" Type="http://schemas.openxmlformats.org/officeDocument/2006/relationships/viewProps" Target="viewProps.xml"/><Relationship Id="rId38" Type="http://schemas.openxmlformats.org/officeDocument/2006/relationships/presProps" Target="presProps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F41353-A0F4-4DD2-AF90-B2B2D232929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A74753-AFF2-43A3-98C7-386D01E4961A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4936B7B-B83E-48FC-9145-C5D7D2DAFA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4936B7B-B83E-48FC-9145-C5D7D2DAFA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4936B7B-B83E-48FC-9145-C5D7D2DAFA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4936B7B-B83E-48FC-9145-C5D7D2DAFA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4936B7B-B83E-48FC-9145-C5D7D2DAFA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4936B7B-B83E-48FC-9145-C5D7D2DAFA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4936B7B-B83E-48FC-9145-C5D7D2DAFA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4936B7B-B83E-48FC-9145-C5D7D2DAFA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4936B7B-B83E-48FC-9145-C5D7D2DAFA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4936B7B-B83E-48FC-9145-C5D7D2DAFA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4936B7B-B83E-48FC-9145-C5D7D2DAFA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NASA</a:t>
            </a:r>
            <a:r>
              <a:rPr lang="zh-CN" altLang="en-US" dirty="0"/>
              <a:t>发布的最新银河系原版图（</a:t>
            </a:r>
            <a:r>
              <a:rPr lang="en-US" altLang="zh-CN" dirty="0"/>
              <a:t>108,200</a:t>
            </a:r>
            <a:r>
              <a:rPr lang="zh-CN" altLang="en-US" dirty="0"/>
              <a:t>*</a:t>
            </a:r>
            <a:r>
              <a:rPr lang="en-US" altLang="zh-CN" dirty="0"/>
              <a:t>81,500</a:t>
            </a:r>
            <a:r>
              <a:rPr lang="zh-CN" altLang="en-US" dirty="0"/>
              <a:t>）</a:t>
            </a:r>
            <a:r>
              <a:rPr lang="en-US" altLang="zh-CN" dirty="0"/>
              <a:t>,</a:t>
            </a:r>
            <a:r>
              <a:rPr lang="zh-CN" altLang="en-US" dirty="0"/>
              <a:t>美国完成的世界最大地震模拟模型对美国加州大地震的预报</a:t>
            </a:r>
            <a:r>
              <a:rPr lang="en-US" altLang="zh-CN" dirty="0"/>
              <a:t>,</a:t>
            </a:r>
            <a:r>
              <a:rPr lang="zh-CN" altLang="en-US" dirty="0"/>
              <a:t>天气分析及预报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4936B7B-B83E-48FC-9145-C5D7D2DAFA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教材程序的实现在第四章例</a:t>
            </a:r>
            <a:r>
              <a:rPr lang="en-US" altLang="zh-CN" dirty="0"/>
              <a:t>4-2</a:t>
            </a:r>
            <a:r>
              <a:rPr lang="zh-CN" altLang="en-US" dirty="0"/>
              <a:t>中给出</a:t>
            </a:r>
            <a:r>
              <a:rPr lang="en-US" altLang="zh-CN" dirty="0"/>
              <a:t>,</a:t>
            </a:r>
            <a:r>
              <a:rPr lang="zh-CN" altLang="en-US" dirty="0"/>
              <a:t>此处可以仅给学生演示一下</a:t>
            </a:r>
            <a:r>
              <a:rPr lang="en-US" altLang="zh-CN" dirty="0"/>
              <a:t>,</a:t>
            </a:r>
            <a:r>
              <a:rPr lang="zh-CN" altLang="en-US" dirty="0"/>
              <a:t>如教材般埋下伏笔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4936B7B-B83E-48FC-9145-C5D7D2DAFA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4936B7B-B83E-48FC-9145-C5D7D2DAFA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4936B7B-B83E-48FC-9145-C5D7D2DAFA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4936B7B-B83E-48FC-9145-C5D7D2DAFA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4936B7B-B83E-48FC-9145-C5D7D2DAFA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4936B7B-B83E-48FC-9145-C5D7D2DAFA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4936B7B-B83E-48FC-9145-C5D7D2DAFA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4936B7B-B83E-48FC-9145-C5D7D2DAFA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4936B7B-B83E-48FC-9145-C5D7D2DAFA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4936B7B-B83E-48FC-9145-C5D7D2DAFA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春运车次调度优化，美国人口分布，航空路线可视化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4936B7B-B83E-48FC-9145-C5D7D2DAFA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4936B7B-B83E-48FC-9145-C5D7D2DAFA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4936B7B-B83E-48FC-9145-C5D7D2DAFA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4936B7B-B83E-48FC-9145-C5D7D2DAFA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noProof="1">
                <a:solidFill>
                  <a:srgbClr val="0033CC"/>
                </a:solidFill>
                <a:latin typeface="Palatino Linotype" panose="02040502050505030304" pitchFamily="18" charset="0"/>
                <a:ea typeface="楷体" panose="02010609060101010101" pitchFamily="49" charset="-122"/>
                <a:sym typeface="+mn-ea"/>
              </a:rPr>
              <a:t>阿法狗李世石人机大战</a:t>
            </a:r>
            <a:r>
              <a:rPr lang="en-US" altLang="zh-CN" sz="1200" noProof="1">
                <a:solidFill>
                  <a:srgbClr val="0033CC"/>
                </a:solidFill>
                <a:latin typeface="Palatino Linotype" panose="02040502050505030304" pitchFamily="18" charset="0"/>
                <a:ea typeface="楷体" panose="02010609060101010101" pitchFamily="49" charset="-122"/>
                <a:sym typeface="+mn-ea"/>
              </a:rPr>
              <a:t>,</a:t>
            </a:r>
            <a:r>
              <a:rPr lang="zh-CN" altLang="en-US" sz="1200" noProof="1">
                <a:solidFill>
                  <a:srgbClr val="0033CC"/>
                </a:solidFill>
                <a:latin typeface="Palatino Linotype" panose="02040502050505030304" pitchFamily="18" charset="0"/>
                <a:ea typeface="楷体" panose="02010609060101010101" pitchFamily="49" charset="-122"/>
                <a:sym typeface="+mn-ea"/>
              </a:rPr>
              <a:t>用于人脸识别的平均脸</a:t>
            </a:r>
            <a:endParaRPr lang="zh-CN" altLang="en-US" sz="1200" noProof="1">
              <a:solidFill>
                <a:srgbClr val="0033CC"/>
              </a:solidFill>
              <a:latin typeface="Palatino Linotype" panose="02040502050505030304" pitchFamily="18" charset="0"/>
              <a:ea typeface="楷体" panose="02010609060101010101" pitchFamily="49" charset="-122"/>
              <a:sym typeface="+mn-ea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4936B7B-B83E-48FC-9145-C5D7D2DAFA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4936B7B-B83E-48FC-9145-C5D7D2DAFA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冯氏计算机经典五大部件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4936B7B-B83E-48FC-9145-C5D7D2DAFA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4936B7B-B83E-48FC-9145-C5D7D2DAFA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4936B7B-B83E-48FC-9145-C5D7D2DAFA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4936B7B-B83E-48FC-9145-C5D7D2DAFA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自定义版式">
    <p:bg>
      <p:bgPr>
        <a:pattFill prst="ltUpDiag">
          <a:fgClr>
            <a:srgbClr val="F2F2F2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教学效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6" descr="E:\000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86" t="44113" r="8772" b="31887"/>
          <a:stretch>
            <a:fillRect/>
          </a:stretch>
        </p:blipFill>
        <p:spPr bwMode="auto">
          <a:xfrm flipH="1">
            <a:off x="-169512" y="846606"/>
            <a:ext cx="12386980" cy="90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直接连接符 10"/>
          <p:cNvCxnSpPr/>
          <p:nvPr userDrawn="1"/>
        </p:nvCxnSpPr>
        <p:spPr>
          <a:xfrm>
            <a:off x="-25478" y="980728"/>
            <a:ext cx="12242946" cy="0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 userDrawn="1"/>
        </p:nvSpPr>
        <p:spPr>
          <a:xfrm>
            <a:off x="-28690" y="404665"/>
            <a:ext cx="41084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>
              <a:defRPr sz="2400">
                <a:solidFill>
                  <a:schemeClr val="bg1">
                    <a:lumMod val="85000"/>
                  </a:schemeClr>
                </a:solidFill>
                <a:latin typeface="Helvetica Light" pitchFamily="50" charset="0"/>
              </a:defRPr>
            </a:lvl1pPr>
          </a:lstStyle>
          <a:p>
            <a:pPr lvl="0"/>
            <a:r>
              <a:rPr lang="en-US" altLang="zh-CN" sz="2400" dirty="0"/>
              <a:t>Teaching effect</a:t>
            </a:r>
            <a:endParaRPr lang="en-US" altLang="zh-CN" sz="2400" dirty="0"/>
          </a:p>
        </p:txBody>
      </p:sp>
      <p:grpSp>
        <p:nvGrpSpPr>
          <p:cNvPr id="54" name="组合 53"/>
          <p:cNvGrpSpPr/>
          <p:nvPr userDrawn="1"/>
        </p:nvGrpSpPr>
        <p:grpSpPr>
          <a:xfrm>
            <a:off x="10128745" y="-340367"/>
            <a:ext cx="1705296" cy="1393103"/>
            <a:chOff x="7596559" y="-700407"/>
            <a:chExt cx="1278972" cy="1393103"/>
          </a:xfrm>
        </p:grpSpPr>
        <p:grpSp>
          <p:nvGrpSpPr>
            <p:cNvPr id="55" name="组合 54"/>
            <p:cNvGrpSpPr/>
            <p:nvPr userDrawn="1"/>
          </p:nvGrpSpPr>
          <p:grpSpPr>
            <a:xfrm>
              <a:off x="7596559" y="-700407"/>
              <a:ext cx="1278972" cy="1393103"/>
              <a:chOff x="7631852" y="336928"/>
              <a:chExt cx="900588" cy="4460224"/>
            </a:xfrm>
          </p:grpSpPr>
          <p:sp>
            <p:nvSpPr>
              <p:cNvPr id="58" name="圆角矩形 57"/>
              <p:cNvSpPr/>
              <p:nvPr/>
            </p:nvSpPr>
            <p:spPr>
              <a:xfrm>
                <a:off x="7668344" y="429075"/>
                <a:ext cx="864096" cy="4368077"/>
              </a:xfrm>
              <a:prstGeom prst="roundRect">
                <a:avLst/>
              </a:prstGeom>
              <a:solidFill>
                <a:srgbClr val="BCBCB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0"/>
              </a:p>
            </p:txBody>
          </p:sp>
          <p:sp>
            <p:nvSpPr>
              <p:cNvPr id="59" name="圆角矩形 58"/>
              <p:cNvSpPr/>
              <p:nvPr/>
            </p:nvSpPr>
            <p:spPr>
              <a:xfrm>
                <a:off x="7631852" y="336928"/>
                <a:ext cx="864096" cy="4323744"/>
              </a:xfrm>
              <a:prstGeom prst="round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0"/>
              </a:p>
            </p:txBody>
          </p:sp>
        </p:grpSp>
        <p:sp>
          <p:nvSpPr>
            <p:cNvPr id="56" name="TextBox 55"/>
            <p:cNvSpPr txBox="1"/>
            <p:nvPr userDrawn="1"/>
          </p:nvSpPr>
          <p:spPr>
            <a:xfrm>
              <a:off x="7692665" y="67741"/>
              <a:ext cx="5337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800" b="1" dirty="0">
                  <a:solidFill>
                    <a:schemeClr val="bg1"/>
                  </a:solidFill>
                  <a:latin typeface="Gill Sans MT Condensed" panose="020B0506020104020203" pitchFamily="34" charset="0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04</a:t>
              </a:r>
              <a:endParaRPr lang="zh-CN" altLang="en-US" sz="1800" b="1" dirty="0">
                <a:solidFill>
                  <a:schemeClr val="bg1"/>
                </a:solidFill>
                <a:latin typeface="Gill Sans MT Condensed" panose="020B0506020104020203" pitchFamily="34" charset="0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57" name="TextBox 56"/>
            <p:cNvSpPr txBox="1"/>
            <p:nvPr userDrawn="1"/>
          </p:nvSpPr>
          <p:spPr>
            <a:xfrm>
              <a:off x="7699082" y="278230"/>
              <a:ext cx="1147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pitchFamily="34" charset="-122"/>
                </a:rPr>
                <a:t>教学效果</a:t>
              </a:r>
              <a:endPara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教学分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6" descr="E:\000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86" t="44113" r="8772" b="31887"/>
          <a:stretch>
            <a:fillRect/>
          </a:stretch>
        </p:blipFill>
        <p:spPr bwMode="auto">
          <a:xfrm flipH="1">
            <a:off x="-169512" y="846606"/>
            <a:ext cx="12386980" cy="90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/>
          <p:cNvSpPr txBox="1"/>
          <p:nvPr userDrawn="1"/>
        </p:nvSpPr>
        <p:spPr>
          <a:xfrm>
            <a:off x="-28691" y="404665"/>
            <a:ext cx="49725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>
                    <a:lumMod val="85000"/>
                  </a:schemeClr>
                </a:solidFill>
                <a:latin typeface="Helvetica Light" pitchFamily="50" charset="0"/>
              </a:rPr>
              <a:t>Teaching</a:t>
            </a:r>
            <a:r>
              <a:rPr lang="en-US" altLang="zh-CN" sz="2400" baseline="0" dirty="0">
                <a:solidFill>
                  <a:schemeClr val="bg1">
                    <a:lumMod val="85000"/>
                  </a:schemeClr>
                </a:solidFill>
                <a:latin typeface="Helvetica Light" pitchFamily="50" charset="0"/>
              </a:rPr>
              <a:t> </a:t>
            </a:r>
            <a:r>
              <a:rPr lang="en-US" altLang="zh-CN" sz="2400" dirty="0">
                <a:solidFill>
                  <a:schemeClr val="bg1">
                    <a:lumMod val="85000"/>
                  </a:schemeClr>
                </a:solidFill>
                <a:latin typeface="Helvetica Light" pitchFamily="50" charset="0"/>
              </a:rPr>
              <a:t>analysis</a:t>
            </a:r>
            <a:endParaRPr lang="en-US" altLang="zh-CN" sz="2400" dirty="0">
              <a:solidFill>
                <a:schemeClr val="bg1">
                  <a:lumMod val="85000"/>
                </a:schemeClr>
              </a:solidFill>
              <a:latin typeface="Helvetica Light" pitchFamily="50" charset="0"/>
            </a:endParaRPr>
          </a:p>
        </p:txBody>
      </p:sp>
      <p:cxnSp>
        <p:nvCxnSpPr>
          <p:cNvPr id="35" name="直接连接符 34"/>
          <p:cNvCxnSpPr/>
          <p:nvPr userDrawn="1"/>
        </p:nvCxnSpPr>
        <p:spPr>
          <a:xfrm>
            <a:off x="-25478" y="980728"/>
            <a:ext cx="12242946" cy="0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grpSp>
        <p:nvGrpSpPr>
          <p:cNvPr id="42" name="组合 41"/>
          <p:cNvGrpSpPr/>
          <p:nvPr userDrawn="1"/>
        </p:nvGrpSpPr>
        <p:grpSpPr>
          <a:xfrm>
            <a:off x="4419649" y="-355198"/>
            <a:ext cx="1742672" cy="1397180"/>
            <a:chOff x="3314736" y="-715238"/>
            <a:chExt cx="1307004" cy="1397180"/>
          </a:xfrm>
        </p:grpSpPr>
        <p:grpSp>
          <p:nvGrpSpPr>
            <p:cNvPr id="43" name="组合 42"/>
            <p:cNvGrpSpPr/>
            <p:nvPr userDrawn="1"/>
          </p:nvGrpSpPr>
          <p:grpSpPr>
            <a:xfrm>
              <a:off x="3314736" y="-715238"/>
              <a:ext cx="1307004" cy="1397180"/>
              <a:chOff x="4227737" y="323875"/>
              <a:chExt cx="920327" cy="4473277"/>
            </a:xfrm>
          </p:grpSpPr>
          <p:sp>
            <p:nvSpPr>
              <p:cNvPr id="46" name="圆角矩形 45"/>
              <p:cNvSpPr/>
              <p:nvPr/>
            </p:nvSpPr>
            <p:spPr>
              <a:xfrm>
                <a:off x="4283968" y="429075"/>
                <a:ext cx="864096" cy="4368077"/>
              </a:xfrm>
              <a:prstGeom prst="roundRect">
                <a:avLst/>
              </a:prstGeom>
              <a:solidFill>
                <a:srgbClr val="BCBCB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0"/>
              </a:p>
            </p:txBody>
          </p:sp>
          <p:sp>
            <p:nvSpPr>
              <p:cNvPr id="47" name="圆角矩形 46"/>
              <p:cNvSpPr/>
              <p:nvPr/>
            </p:nvSpPr>
            <p:spPr>
              <a:xfrm>
                <a:off x="4227737" y="323875"/>
                <a:ext cx="879048" cy="4323744"/>
              </a:xfrm>
              <a:prstGeom prst="roundRect">
                <a:avLst/>
              </a:prstGeom>
              <a:solidFill>
                <a:srgbClr val="43525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0"/>
              </a:p>
            </p:txBody>
          </p:sp>
        </p:grpSp>
        <p:sp>
          <p:nvSpPr>
            <p:cNvPr id="44" name="TextBox 43"/>
            <p:cNvSpPr txBox="1"/>
            <p:nvPr userDrawn="1"/>
          </p:nvSpPr>
          <p:spPr>
            <a:xfrm>
              <a:off x="3372889" y="44624"/>
              <a:ext cx="5337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800" b="1" dirty="0">
                  <a:solidFill>
                    <a:schemeClr val="bg1"/>
                  </a:solidFill>
                  <a:latin typeface="Gill Sans MT Condensed" panose="020B0506020104020203" pitchFamily="34" charset="0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01</a:t>
              </a:r>
              <a:endParaRPr lang="zh-CN" altLang="en-US" sz="1800" b="1" dirty="0">
                <a:solidFill>
                  <a:schemeClr val="bg1"/>
                </a:solidFill>
                <a:latin typeface="Gill Sans MT Condensed" panose="020B0506020104020203" pitchFamily="34" charset="0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45" name="TextBox 44"/>
            <p:cNvSpPr txBox="1"/>
            <p:nvPr userDrawn="1"/>
          </p:nvSpPr>
          <p:spPr>
            <a:xfrm>
              <a:off x="3372889" y="278230"/>
              <a:ext cx="1147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pitchFamily="34" charset="-122"/>
                </a:rPr>
                <a:t>教学分析</a:t>
              </a:r>
              <a:endPara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教学分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6" descr="E:\000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86" t="44113" r="8772" b="31887"/>
          <a:stretch>
            <a:fillRect/>
          </a:stretch>
        </p:blipFill>
        <p:spPr bwMode="auto">
          <a:xfrm flipH="1">
            <a:off x="-169512" y="846606"/>
            <a:ext cx="12386980" cy="90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直接连接符 10"/>
          <p:cNvCxnSpPr/>
          <p:nvPr userDrawn="1"/>
        </p:nvCxnSpPr>
        <p:spPr>
          <a:xfrm>
            <a:off x="-25478" y="980728"/>
            <a:ext cx="12242946" cy="0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 userDrawn="1"/>
        </p:nvSpPr>
        <p:spPr>
          <a:xfrm>
            <a:off x="-28691" y="404665"/>
            <a:ext cx="49725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>
                    <a:lumMod val="85000"/>
                  </a:schemeClr>
                </a:solidFill>
                <a:latin typeface="Helvetica Light" pitchFamily="50" charset="0"/>
              </a:rPr>
              <a:t>Teaching</a:t>
            </a:r>
            <a:r>
              <a:rPr lang="en-US" altLang="zh-CN" sz="2400" baseline="0" dirty="0">
                <a:solidFill>
                  <a:schemeClr val="bg1">
                    <a:lumMod val="85000"/>
                  </a:schemeClr>
                </a:solidFill>
                <a:latin typeface="Helvetica Light" pitchFamily="50" charset="0"/>
              </a:rPr>
              <a:t> </a:t>
            </a:r>
            <a:r>
              <a:rPr lang="en-US" altLang="zh-CN" sz="2400" dirty="0">
                <a:solidFill>
                  <a:schemeClr val="bg1">
                    <a:lumMod val="85000"/>
                  </a:schemeClr>
                </a:solidFill>
                <a:latin typeface="Helvetica Light" pitchFamily="50" charset="0"/>
              </a:rPr>
              <a:t>analysis</a:t>
            </a:r>
            <a:endParaRPr lang="en-US" altLang="zh-CN" sz="2400" dirty="0">
              <a:solidFill>
                <a:schemeClr val="bg1">
                  <a:lumMod val="85000"/>
                </a:schemeClr>
              </a:solidFill>
              <a:latin typeface="Helvetica Light" pitchFamily="50" charset="0"/>
            </a:endParaRPr>
          </a:p>
        </p:txBody>
      </p:sp>
      <p:cxnSp>
        <p:nvCxnSpPr>
          <p:cNvPr id="35" name="直接连接符 34"/>
          <p:cNvCxnSpPr/>
          <p:nvPr userDrawn="1"/>
        </p:nvCxnSpPr>
        <p:spPr>
          <a:xfrm>
            <a:off x="75100" y="1016710"/>
            <a:ext cx="416234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组合 41"/>
          <p:cNvGrpSpPr/>
          <p:nvPr userDrawn="1"/>
        </p:nvGrpSpPr>
        <p:grpSpPr>
          <a:xfrm>
            <a:off x="4419649" y="-355198"/>
            <a:ext cx="1742672" cy="1397180"/>
            <a:chOff x="3314736" y="-715238"/>
            <a:chExt cx="1307004" cy="1397180"/>
          </a:xfrm>
        </p:grpSpPr>
        <p:grpSp>
          <p:nvGrpSpPr>
            <p:cNvPr id="43" name="组合 42"/>
            <p:cNvGrpSpPr/>
            <p:nvPr userDrawn="1"/>
          </p:nvGrpSpPr>
          <p:grpSpPr>
            <a:xfrm>
              <a:off x="3314736" y="-715238"/>
              <a:ext cx="1307004" cy="1397180"/>
              <a:chOff x="4227737" y="323875"/>
              <a:chExt cx="920327" cy="4473277"/>
            </a:xfrm>
          </p:grpSpPr>
          <p:sp>
            <p:nvSpPr>
              <p:cNvPr id="46" name="圆角矩形 45"/>
              <p:cNvSpPr/>
              <p:nvPr/>
            </p:nvSpPr>
            <p:spPr>
              <a:xfrm>
                <a:off x="4283968" y="429075"/>
                <a:ext cx="864096" cy="4368077"/>
              </a:xfrm>
              <a:prstGeom prst="roundRect">
                <a:avLst/>
              </a:prstGeom>
              <a:solidFill>
                <a:srgbClr val="BCBCB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0"/>
              </a:p>
            </p:txBody>
          </p:sp>
          <p:sp>
            <p:nvSpPr>
              <p:cNvPr id="47" name="圆角矩形 46"/>
              <p:cNvSpPr/>
              <p:nvPr/>
            </p:nvSpPr>
            <p:spPr>
              <a:xfrm>
                <a:off x="4227737" y="323875"/>
                <a:ext cx="879048" cy="4323744"/>
              </a:xfrm>
              <a:prstGeom prst="roundRect">
                <a:avLst/>
              </a:prstGeom>
              <a:solidFill>
                <a:srgbClr val="43525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0"/>
              </a:p>
            </p:txBody>
          </p:sp>
        </p:grpSp>
        <p:sp>
          <p:nvSpPr>
            <p:cNvPr id="44" name="TextBox 43"/>
            <p:cNvSpPr txBox="1"/>
            <p:nvPr userDrawn="1"/>
          </p:nvSpPr>
          <p:spPr>
            <a:xfrm>
              <a:off x="3372889" y="44624"/>
              <a:ext cx="5337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800" b="1" dirty="0">
                  <a:solidFill>
                    <a:schemeClr val="bg1"/>
                  </a:solidFill>
                  <a:latin typeface="Gill Sans MT Condensed" panose="020B0506020104020203" pitchFamily="34" charset="0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01</a:t>
              </a:r>
              <a:endParaRPr lang="zh-CN" altLang="en-US" sz="1800" b="1" dirty="0">
                <a:solidFill>
                  <a:schemeClr val="bg1"/>
                </a:solidFill>
                <a:latin typeface="Gill Sans MT Condensed" panose="020B0506020104020203" pitchFamily="34" charset="0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45" name="TextBox 44"/>
            <p:cNvSpPr txBox="1"/>
            <p:nvPr userDrawn="1"/>
          </p:nvSpPr>
          <p:spPr>
            <a:xfrm>
              <a:off x="3372889" y="278230"/>
              <a:ext cx="1147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pitchFamily="34" charset="-122"/>
                </a:rPr>
                <a:t>教学分析</a:t>
              </a:r>
              <a:endPara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endParaRPr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教学策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6" descr="E:\000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86" t="44113" r="8772" b="31887"/>
          <a:stretch>
            <a:fillRect/>
          </a:stretch>
        </p:blipFill>
        <p:spPr bwMode="auto">
          <a:xfrm flipH="1">
            <a:off x="-169512" y="846606"/>
            <a:ext cx="12386980" cy="90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直接连接符 10"/>
          <p:cNvCxnSpPr/>
          <p:nvPr userDrawn="1"/>
        </p:nvCxnSpPr>
        <p:spPr>
          <a:xfrm>
            <a:off x="-25478" y="980728"/>
            <a:ext cx="12242946" cy="0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 userDrawn="1"/>
        </p:nvSpPr>
        <p:spPr>
          <a:xfrm>
            <a:off x="-28691" y="404665"/>
            <a:ext cx="62207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>
                <a:solidFill>
                  <a:schemeClr val="bg1">
                    <a:lumMod val="85000"/>
                  </a:schemeClr>
                </a:solidFill>
                <a:latin typeface="Helvetica Light" pitchFamily="50" charset="0"/>
              </a:defRPr>
            </a:lvl1pPr>
          </a:lstStyle>
          <a:p>
            <a:pPr lvl="0"/>
            <a:r>
              <a:rPr lang="en-US" altLang="zh-CN" sz="2400" dirty="0"/>
              <a:t>instructional strategies</a:t>
            </a:r>
            <a:endParaRPr lang="en-US" altLang="zh-CN" sz="2400" dirty="0"/>
          </a:p>
        </p:txBody>
      </p:sp>
      <p:grpSp>
        <p:nvGrpSpPr>
          <p:cNvPr id="60" name="组合 59"/>
          <p:cNvGrpSpPr/>
          <p:nvPr userDrawn="1"/>
        </p:nvGrpSpPr>
        <p:grpSpPr>
          <a:xfrm>
            <a:off x="6301954" y="-351838"/>
            <a:ext cx="1714296" cy="1394349"/>
            <a:chOff x="4726465" y="-711878"/>
            <a:chExt cx="1285722" cy="1394349"/>
          </a:xfrm>
        </p:grpSpPr>
        <p:grpSp>
          <p:nvGrpSpPr>
            <p:cNvPr id="61" name="组合 60"/>
            <p:cNvGrpSpPr/>
            <p:nvPr userDrawn="1"/>
          </p:nvGrpSpPr>
          <p:grpSpPr>
            <a:xfrm>
              <a:off x="4726465" y="-711878"/>
              <a:ext cx="1285722" cy="1394349"/>
              <a:chOff x="5322842" y="326129"/>
              <a:chExt cx="905342" cy="4464216"/>
            </a:xfrm>
          </p:grpSpPr>
          <p:sp>
            <p:nvSpPr>
              <p:cNvPr id="64" name="圆角矩形 63"/>
              <p:cNvSpPr/>
              <p:nvPr/>
            </p:nvSpPr>
            <p:spPr>
              <a:xfrm>
                <a:off x="5364088" y="422268"/>
                <a:ext cx="864096" cy="4368077"/>
              </a:xfrm>
              <a:prstGeom prst="roundRect">
                <a:avLst/>
              </a:prstGeom>
              <a:solidFill>
                <a:srgbClr val="BCBCB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0"/>
              </a:p>
            </p:txBody>
          </p:sp>
          <p:sp>
            <p:nvSpPr>
              <p:cNvPr id="65" name="圆角矩形 64"/>
              <p:cNvSpPr/>
              <p:nvPr/>
            </p:nvSpPr>
            <p:spPr>
              <a:xfrm>
                <a:off x="5322842" y="326129"/>
                <a:ext cx="864096" cy="4323744"/>
              </a:xfrm>
              <a:prstGeom prst="roundRect">
                <a:avLst/>
              </a:prstGeom>
              <a:solidFill>
                <a:srgbClr val="1E678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0"/>
              </a:p>
            </p:txBody>
          </p:sp>
        </p:grpSp>
        <p:sp>
          <p:nvSpPr>
            <p:cNvPr id="62" name="TextBox 61"/>
            <p:cNvSpPr txBox="1"/>
            <p:nvPr userDrawn="1"/>
          </p:nvSpPr>
          <p:spPr>
            <a:xfrm>
              <a:off x="4794471" y="56183"/>
              <a:ext cx="5337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800" b="1" dirty="0">
                  <a:solidFill>
                    <a:schemeClr val="bg1"/>
                  </a:solidFill>
                  <a:latin typeface="Gill Sans MT Condensed" panose="020B0506020104020203" pitchFamily="34" charset="0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02</a:t>
              </a:r>
              <a:endParaRPr lang="zh-CN" altLang="en-US" sz="1800" b="1" dirty="0">
                <a:solidFill>
                  <a:schemeClr val="bg1"/>
                </a:solidFill>
                <a:latin typeface="Gill Sans MT Condensed" panose="020B0506020104020203" pitchFamily="34" charset="0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63" name="TextBox 62"/>
            <p:cNvSpPr txBox="1"/>
            <p:nvPr userDrawn="1"/>
          </p:nvSpPr>
          <p:spPr>
            <a:xfrm>
              <a:off x="4779942" y="278230"/>
              <a:ext cx="1147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pitchFamily="34" charset="-122"/>
                </a:rPr>
                <a:t>教学策略</a:t>
              </a:r>
              <a:endPara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教学策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6" descr="E:\000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86" t="44113" r="8772" b="31887"/>
          <a:stretch>
            <a:fillRect/>
          </a:stretch>
        </p:blipFill>
        <p:spPr bwMode="auto">
          <a:xfrm flipH="1">
            <a:off x="-169512" y="846606"/>
            <a:ext cx="12386980" cy="90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直接连接符 14"/>
          <p:cNvCxnSpPr/>
          <p:nvPr userDrawn="1"/>
        </p:nvCxnSpPr>
        <p:spPr>
          <a:xfrm>
            <a:off x="-25478" y="980728"/>
            <a:ext cx="12242946" cy="0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grpSp>
        <p:nvGrpSpPr>
          <p:cNvPr id="60" name="组合 59"/>
          <p:cNvGrpSpPr/>
          <p:nvPr userDrawn="1"/>
        </p:nvGrpSpPr>
        <p:grpSpPr>
          <a:xfrm>
            <a:off x="6301954" y="-351838"/>
            <a:ext cx="1714296" cy="1394349"/>
            <a:chOff x="4726465" y="-711878"/>
            <a:chExt cx="1285722" cy="1394349"/>
          </a:xfrm>
        </p:grpSpPr>
        <p:grpSp>
          <p:nvGrpSpPr>
            <p:cNvPr id="61" name="组合 60"/>
            <p:cNvGrpSpPr/>
            <p:nvPr userDrawn="1"/>
          </p:nvGrpSpPr>
          <p:grpSpPr>
            <a:xfrm>
              <a:off x="4726465" y="-711878"/>
              <a:ext cx="1285722" cy="1394349"/>
              <a:chOff x="5322842" y="326129"/>
              <a:chExt cx="905342" cy="4464216"/>
            </a:xfrm>
          </p:grpSpPr>
          <p:sp>
            <p:nvSpPr>
              <p:cNvPr id="64" name="圆角矩形 63"/>
              <p:cNvSpPr/>
              <p:nvPr/>
            </p:nvSpPr>
            <p:spPr>
              <a:xfrm>
                <a:off x="5364088" y="422268"/>
                <a:ext cx="864096" cy="4368077"/>
              </a:xfrm>
              <a:prstGeom prst="roundRect">
                <a:avLst/>
              </a:prstGeom>
              <a:solidFill>
                <a:srgbClr val="BCBCB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0"/>
              </a:p>
            </p:txBody>
          </p:sp>
          <p:sp>
            <p:nvSpPr>
              <p:cNvPr id="65" name="圆角矩形 64"/>
              <p:cNvSpPr/>
              <p:nvPr/>
            </p:nvSpPr>
            <p:spPr>
              <a:xfrm>
                <a:off x="5322842" y="326129"/>
                <a:ext cx="864096" cy="4323744"/>
              </a:xfrm>
              <a:prstGeom prst="roundRect">
                <a:avLst/>
              </a:prstGeom>
              <a:solidFill>
                <a:srgbClr val="1E678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0"/>
              </a:p>
            </p:txBody>
          </p:sp>
        </p:grpSp>
        <p:sp>
          <p:nvSpPr>
            <p:cNvPr id="62" name="TextBox 61"/>
            <p:cNvSpPr txBox="1"/>
            <p:nvPr userDrawn="1"/>
          </p:nvSpPr>
          <p:spPr>
            <a:xfrm>
              <a:off x="4794471" y="56183"/>
              <a:ext cx="5337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800" b="1" dirty="0">
                  <a:solidFill>
                    <a:schemeClr val="bg1"/>
                  </a:solidFill>
                  <a:latin typeface="Gill Sans MT Condensed" panose="020B0506020104020203" pitchFamily="34" charset="0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02</a:t>
              </a:r>
              <a:endParaRPr lang="zh-CN" altLang="en-US" sz="1800" b="1" dirty="0">
                <a:solidFill>
                  <a:schemeClr val="bg1"/>
                </a:solidFill>
                <a:latin typeface="Gill Sans MT Condensed" panose="020B0506020104020203" pitchFamily="34" charset="0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63" name="TextBox 62"/>
            <p:cNvSpPr txBox="1"/>
            <p:nvPr userDrawn="1"/>
          </p:nvSpPr>
          <p:spPr>
            <a:xfrm>
              <a:off x="4779942" y="278230"/>
              <a:ext cx="1147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pitchFamily="34" charset="-122"/>
                </a:rPr>
                <a:t>教学策略</a:t>
              </a:r>
              <a:endPara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endParaRPr>
            </a:p>
          </p:txBody>
        </p:sp>
      </p:grpSp>
      <p:sp>
        <p:nvSpPr>
          <p:cNvPr id="16" name="TextBox 15"/>
          <p:cNvSpPr txBox="1"/>
          <p:nvPr userDrawn="1"/>
        </p:nvSpPr>
        <p:spPr>
          <a:xfrm>
            <a:off x="-28691" y="404665"/>
            <a:ext cx="62207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>
                <a:solidFill>
                  <a:schemeClr val="bg1">
                    <a:lumMod val="85000"/>
                  </a:schemeClr>
                </a:solidFill>
                <a:latin typeface="Helvetica Light" pitchFamily="50" charset="0"/>
              </a:defRPr>
            </a:lvl1pPr>
          </a:lstStyle>
          <a:p>
            <a:pPr lvl="0"/>
            <a:r>
              <a:rPr lang="en-US" altLang="zh-CN" sz="2400" dirty="0"/>
              <a:t>instructional strategies</a:t>
            </a:r>
            <a:endParaRPr lang="en-US" altLang="zh-CN" sz="2400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教学过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6" descr="E:\000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86" t="44113" r="8772" b="31887"/>
          <a:stretch>
            <a:fillRect/>
          </a:stretch>
        </p:blipFill>
        <p:spPr bwMode="auto">
          <a:xfrm flipH="1">
            <a:off x="-169512" y="846606"/>
            <a:ext cx="12386980" cy="90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直接连接符 13"/>
          <p:cNvCxnSpPr/>
          <p:nvPr userDrawn="1"/>
        </p:nvCxnSpPr>
        <p:spPr>
          <a:xfrm>
            <a:off x="-25478" y="980728"/>
            <a:ext cx="12242946" cy="0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 userDrawn="1"/>
        </p:nvSpPr>
        <p:spPr>
          <a:xfrm>
            <a:off x="-28691" y="404665"/>
            <a:ext cx="49725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>
              <a:defRPr sz="2400">
                <a:solidFill>
                  <a:schemeClr val="bg1">
                    <a:lumMod val="85000"/>
                  </a:schemeClr>
                </a:solidFill>
                <a:latin typeface="Helvetica Light" pitchFamily="50" charset="0"/>
              </a:defRPr>
            </a:lvl1pPr>
          </a:lstStyle>
          <a:p>
            <a:pPr lvl="0"/>
            <a:r>
              <a:rPr lang="en-US" altLang="zh-CN" sz="2400" dirty="0"/>
              <a:t>teaching process</a:t>
            </a:r>
            <a:endParaRPr lang="en-US" altLang="zh-CN" sz="2400" dirty="0"/>
          </a:p>
        </p:txBody>
      </p:sp>
      <p:grpSp>
        <p:nvGrpSpPr>
          <p:cNvPr id="48" name="组合 47"/>
          <p:cNvGrpSpPr/>
          <p:nvPr userDrawn="1"/>
        </p:nvGrpSpPr>
        <p:grpSpPr>
          <a:xfrm>
            <a:off x="8210957" y="-348031"/>
            <a:ext cx="1714191" cy="1393350"/>
            <a:chOff x="6158217" y="-708071"/>
            <a:chExt cx="1285643" cy="1393350"/>
          </a:xfrm>
        </p:grpSpPr>
        <p:grpSp>
          <p:nvGrpSpPr>
            <p:cNvPr id="49" name="组合 48"/>
            <p:cNvGrpSpPr/>
            <p:nvPr userDrawn="1"/>
          </p:nvGrpSpPr>
          <p:grpSpPr>
            <a:xfrm>
              <a:off x="6158217" y="-708071"/>
              <a:ext cx="1285643" cy="1393350"/>
              <a:chOff x="6475026" y="329329"/>
              <a:chExt cx="905286" cy="4461015"/>
            </a:xfrm>
          </p:grpSpPr>
          <p:sp>
            <p:nvSpPr>
              <p:cNvPr id="52" name="圆角矩形 51"/>
              <p:cNvSpPr/>
              <p:nvPr/>
            </p:nvSpPr>
            <p:spPr>
              <a:xfrm>
                <a:off x="6516216" y="422267"/>
                <a:ext cx="864096" cy="4368077"/>
              </a:xfrm>
              <a:prstGeom prst="roundRect">
                <a:avLst/>
              </a:prstGeom>
              <a:solidFill>
                <a:srgbClr val="BCBCB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0"/>
              </a:p>
            </p:txBody>
          </p:sp>
          <p:sp>
            <p:nvSpPr>
              <p:cNvPr id="53" name="圆角矩形 52"/>
              <p:cNvSpPr/>
              <p:nvPr/>
            </p:nvSpPr>
            <p:spPr>
              <a:xfrm>
                <a:off x="6475026" y="329329"/>
                <a:ext cx="864096" cy="4323744"/>
              </a:xfrm>
              <a:prstGeom prst="roundRect">
                <a:avLst/>
              </a:prstGeom>
              <a:solidFill>
                <a:srgbClr val="2A8FB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0"/>
              </a:p>
            </p:txBody>
          </p:sp>
        </p:grpSp>
        <p:sp>
          <p:nvSpPr>
            <p:cNvPr id="50" name="TextBox 49"/>
            <p:cNvSpPr txBox="1"/>
            <p:nvPr userDrawn="1"/>
          </p:nvSpPr>
          <p:spPr>
            <a:xfrm>
              <a:off x="6226223" y="56183"/>
              <a:ext cx="5337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800" b="1" dirty="0">
                  <a:solidFill>
                    <a:schemeClr val="bg1"/>
                  </a:solidFill>
                  <a:latin typeface="Gill Sans MT Condensed" panose="020B0506020104020203" pitchFamily="34" charset="0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03</a:t>
              </a:r>
              <a:endParaRPr lang="zh-CN" altLang="en-US" sz="1800" b="1" dirty="0">
                <a:solidFill>
                  <a:schemeClr val="bg1"/>
                </a:solidFill>
                <a:latin typeface="Gill Sans MT Condensed" panose="020B0506020104020203" pitchFamily="34" charset="0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51" name="TextBox 50"/>
            <p:cNvSpPr txBox="1"/>
            <p:nvPr userDrawn="1"/>
          </p:nvSpPr>
          <p:spPr>
            <a:xfrm>
              <a:off x="6209512" y="278230"/>
              <a:ext cx="1147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pitchFamily="34" charset="-122"/>
                </a:rPr>
                <a:t>教学过程</a:t>
              </a:r>
              <a:endPara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教学过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6" descr="E:\000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86" t="44113" r="8772" b="31887"/>
          <a:stretch>
            <a:fillRect/>
          </a:stretch>
        </p:blipFill>
        <p:spPr bwMode="auto">
          <a:xfrm flipH="1">
            <a:off x="-169512" y="846606"/>
            <a:ext cx="12386980" cy="90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直接连接符 12"/>
          <p:cNvCxnSpPr/>
          <p:nvPr userDrawn="1"/>
        </p:nvCxnSpPr>
        <p:spPr>
          <a:xfrm>
            <a:off x="-25478" y="980728"/>
            <a:ext cx="12242946" cy="0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 userDrawn="1"/>
        </p:nvSpPr>
        <p:spPr>
          <a:xfrm>
            <a:off x="-28691" y="404665"/>
            <a:ext cx="49725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>
              <a:defRPr sz="2400">
                <a:solidFill>
                  <a:schemeClr val="bg1">
                    <a:lumMod val="85000"/>
                  </a:schemeClr>
                </a:solidFill>
                <a:latin typeface="Helvetica Light" pitchFamily="50" charset="0"/>
              </a:defRPr>
            </a:lvl1pPr>
          </a:lstStyle>
          <a:p>
            <a:pPr lvl="0"/>
            <a:r>
              <a:rPr lang="en-US" altLang="zh-CN" sz="2400" dirty="0"/>
              <a:t>teaching process</a:t>
            </a:r>
            <a:endParaRPr lang="en-US" altLang="zh-CN" sz="2400" dirty="0"/>
          </a:p>
        </p:txBody>
      </p:sp>
      <p:grpSp>
        <p:nvGrpSpPr>
          <p:cNvPr id="48" name="组合 47"/>
          <p:cNvGrpSpPr/>
          <p:nvPr userDrawn="1"/>
        </p:nvGrpSpPr>
        <p:grpSpPr>
          <a:xfrm>
            <a:off x="8210957" y="-348031"/>
            <a:ext cx="1714191" cy="1393350"/>
            <a:chOff x="6158217" y="-708071"/>
            <a:chExt cx="1285643" cy="1393350"/>
          </a:xfrm>
        </p:grpSpPr>
        <p:grpSp>
          <p:nvGrpSpPr>
            <p:cNvPr id="49" name="组合 48"/>
            <p:cNvGrpSpPr/>
            <p:nvPr userDrawn="1"/>
          </p:nvGrpSpPr>
          <p:grpSpPr>
            <a:xfrm>
              <a:off x="6158217" y="-708071"/>
              <a:ext cx="1285643" cy="1393350"/>
              <a:chOff x="6475026" y="329329"/>
              <a:chExt cx="905286" cy="4461015"/>
            </a:xfrm>
          </p:grpSpPr>
          <p:sp>
            <p:nvSpPr>
              <p:cNvPr id="52" name="圆角矩形 51"/>
              <p:cNvSpPr/>
              <p:nvPr/>
            </p:nvSpPr>
            <p:spPr>
              <a:xfrm>
                <a:off x="6516216" y="422267"/>
                <a:ext cx="864096" cy="4368077"/>
              </a:xfrm>
              <a:prstGeom prst="roundRect">
                <a:avLst/>
              </a:prstGeom>
              <a:solidFill>
                <a:srgbClr val="BCBCB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0"/>
              </a:p>
            </p:txBody>
          </p:sp>
          <p:sp>
            <p:nvSpPr>
              <p:cNvPr id="53" name="圆角矩形 52"/>
              <p:cNvSpPr/>
              <p:nvPr/>
            </p:nvSpPr>
            <p:spPr>
              <a:xfrm>
                <a:off x="6475026" y="329329"/>
                <a:ext cx="864096" cy="4323744"/>
              </a:xfrm>
              <a:prstGeom prst="roundRect">
                <a:avLst/>
              </a:prstGeom>
              <a:solidFill>
                <a:srgbClr val="2A8FB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0"/>
              </a:p>
            </p:txBody>
          </p:sp>
        </p:grpSp>
        <p:sp>
          <p:nvSpPr>
            <p:cNvPr id="50" name="TextBox 49"/>
            <p:cNvSpPr txBox="1"/>
            <p:nvPr userDrawn="1"/>
          </p:nvSpPr>
          <p:spPr>
            <a:xfrm>
              <a:off x="6226223" y="56183"/>
              <a:ext cx="5337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800" b="1" dirty="0">
                  <a:solidFill>
                    <a:schemeClr val="bg1"/>
                  </a:solidFill>
                  <a:latin typeface="Gill Sans MT Condensed" panose="020B0506020104020203" pitchFamily="34" charset="0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03</a:t>
              </a:r>
              <a:endParaRPr lang="zh-CN" altLang="en-US" sz="1800" b="1" dirty="0">
                <a:solidFill>
                  <a:schemeClr val="bg1"/>
                </a:solidFill>
                <a:latin typeface="Gill Sans MT Condensed" panose="020B0506020104020203" pitchFamily="34" charset="0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51" name="TextBox 50"/>
            <p:cNvSpPr txBox="1"/>
            <p:nvPr userDrawn="1"/>
          </p:nvSpPr>
          <p:spPr>
            <a:xfrm>
              <a:off x="6209512" y="278230"/>
              <a:ext cx="1147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pitchFamily="34" charset="-122"/>
                </a:rPr>
                <a:t>教学过程</a:t>
              </a:r>
              <a:endPara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endParaRPr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教学效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6" descr="E:\000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86" t="44113" r="8772" b="31887"/>
          <a:stretch>
            <a:fillRect/>
          </a:stretch>
        </p:blipFill>
        <p:spPr bwMode="auto">
          <a:xfrm flipH="1">
            <a:off x="-169512" y="846606"/>
            <a:ext cx="12386980" cy="90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直接连接符 10"/>
          <p:cNvCxnSpPr/>
          <p:nvPr userDrawn="1"/>
        </p:nvCxnSpPr>
        <p:spPr>
          <a:xfrm>
            <a:off x="-25478" y="980728"/>
            <a:ext cx="12242946" cy="0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 userDrawn="1"/>
        </p:nvSpPr>
        <p:spPr>
          <a:xfrm>
            <a:off x="-28690" y="404665"/>
            <a:ext cx="41084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>
              <a:defRPr sz="2400">
                <a:solidFill>
                  <a:schemeClr val="bg1">
                    <a:lumMod val="85000"/>
                  </a:schemeClr>
                </a:solidFill>
                <a:latin typeface="Helvetica Light" pitchFamily="50" charset="0"/>
              </a:defRPr>
            </a:lvl1pPr>
          </a:lstStyle>
          <a:p>
            <a:pPr lvl="0"/>
            <a:r>
              <a:rPr lang="en-US" altLang="zh-CN" sz="2400" dirty="0"/>
              <a:t>Teaching effect</a:t>
            </a:r>
            <a:endParaRPr lang="en-US" altLang="zh-CN" sz="2400" dirty="0"/>
          </a:p>
        </p:txBody>
      </p:sp>
      <p:grpSp>
        <p:nvGrpSpPr>
          <p:cNvPr id="54" name="组合 53"/>
          <p:cNvGrpSpPr/>
          <p:nvPr userDrawn="1"/>
        </p:nvGrpSpPr>
        <p:grpSpPr>
          <a:xfrm>
            <a:off x="10128745" y="-340367"/>
            <a:ext cx="1705296" cy="1393103"/>
            <a:chOff x="7596559" y="-700407"/>
            <a:chExt cx="1278972" cy="1393103"/>
          </a:xfrm>
        </p:grpSpPr>
        <p:grpSp>
          <p:nvGrpSpPr>
            <p:cNvPr id="55" name="组合 54"/>
            <p:cNvGrpSpPr/>
            <p:nvPr userDrawn="1"/>
          </p:nvGrpSpPr>
          <p:grpSpPr>
            <a:xfrm>
              <a:off x="7596559" y="-700407"/>
              <a:ext cx="1278972" cy="1393103"/>
              <a:chOff x="7631852" y="336928"/>
              <a:chExt cx="900588" cy="4460224"/>
            </a:xfrm>
          </p:grpSpPr>
          <p:sp>
            <p:nvSpPr>
              <p:cNvPr id="58" name="圆角矩形 57"/>
              <p:cNvSpPr/>
              <p:nvPr/>
            </p:nvSpPr>
            <p:spPr>
              <a:xfrm>
                <a:off x="7668344" y="429075"/>
                <a:ext cx="864096" cy="4368077"/>
              </a:xfrm>
              <a:prstGeom prst="roundRect">
                <a:avLst/>
              </a:prstGeom>
              <a:solidFill>
                <a:srgbClr val="BCBCB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0"/>
              </a:p>
            </p:txBody>
          </p:sp>
          <p:sp>
            <p:nvSpPr>
              <p:cNvPr id="59" name="圆角矩形 58"/>
              <p:cNvSpPr/>
              <p:nvPr/>
            </p:nvSpPr>
            <p:spPr>
              <a:xfrm>
                <a:off x="7631852" y="336928"/>
                <a:ext cx="864096" cy="4323744"/>
              </a:xfrm>
              <a:prstGeom prst="round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0"/>
              </a:p>
            </p:txBody>
          </p:sp>
        </p:grpSp>
        <p:sp>
          <p:nvSpPr>
            <p:cNvPr id="56" name="TextBox 55"/>
            <p:cNvSpPr txBox="1"/>
            <p:nvPr userDrawn="1"/>
          </p:nvSpPr>
          <p:spPr>
            <a:xfrm>
              <a:off x="7692665" y="67741"/>
              <a:ext cx="5337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800" b="1" dirty="0">
                  <a:solidFill>
                    <a:schemeClr val="bg1"/>
                  </a:solidFill>
                  <a:latin typeface="Gill Sans MT Condensed" panose="020B0506020104020203" pitchFamily="34" charset="0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04</a:t>
              </a:r>
              <a:endParaRPr lang="zh-CN" altLang="en-US" sz="1800" b="1" dirty="0">
                <a:solidFill>
                  <a:schemeClr val="bg1"/>
                </a:solidFill>
                <a:latin typeface="Gill Sans MT Condensed" panose="020B0506020104020203" pitchFamily="34" charset="0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57" name="TextBox 56"/>
            <p:cNvSpPr txBox="1"/>
            <p:nvPr userDrawn="1"/>
          </p:nvSpPr>
          <p:spPr>
            <a:xfrm>
              <a:off x="7699082" y="278230"/>
              <a:ext cx="1147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pitchFamily="34" charset="-122"/>
                </a:rPr>
                <a:t>教学效果</a:t>
              </a:r>
              <a:endPara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ltUpDi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 hidden="1"/>
          <p:cNvSpPr txBox="1"/>
          <p:nvPr userDrawn="1"/>
        </p:nvSpPr>
        <p:spPr>
          <a:xfrm>
            <a:off x="25138" y="-14371"/>
            <a:ext cx="22998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333333"/>
                </a:solidFill>
                <a:latin typeface="Gill Sans Ultra Bold" panose="020B0A02020104020203" pitchFamily="34" charset="0"/>
              </a:rPr>
              <a:t>LOGO</a:t>
            </a:r>
            <a:endParaRPr lang="zh-CN" altLang="en-US" sz="3200" dirty="0">
              <a:solidFill>
                <a:srgbClr val="333333"/>
              </a:solidFill>
              <a:latin typeface="Gill Sans Ultra Bold" panose="020B0A02020104020203" pitchFamily="34" charset="0"/>
            </a:endParaRPr>
          </a:p>
        </p:txBody>
      </p:sp>
      <p:grpSp>
        <p:nvGrpSpPr>
          <p:cNvPr id="59" name="组合 58"/>
          <p:cNvGrpSpPr/>
          <p:nvPr userDrawn="1"/>
        </p:nvGrpSpPr>
        <p:grpSpPr>
          <a:xfrm>
            <a:off x="4419649" y="-715238"/>
            <a:ext cx="1742672" cy="1397180"/>
            <a:chOff x="3314736" y="-715238"/>
            <a:chExt cx="1307004" cy="1397180"/>
          </a:xfrm>
        </p:grpSpPr>
        <p:grpSp>
          <p:nvGrpSpPr>
            <p:cNvPr id="34" name="组合 33"/>
            <p:cNvGrpSpPr/>
            <p:nvPr userDrawn="1"/>
          </p:nvGrpSpPr>
          <p:grpSpPr>
            <a:xfrm>
              <a:off x="3314736" y="-715238"/>
              <a:ext cx="1307004" cy="1397180"/>
              <a:chOff x="4227737" y="323875"/>
              <a:chExt cx="920327" cy="4473277"/>
            </a:xfrm>
          </p:grpSpPr>
          <p:sp>
            <p:nvSpPr>
              <p:cNvPr id="37" name="圆角矩形 36"/>
              <p:cNvSpPr/>
              <p:nvPr/>
            </p:nvSpPr>
            <p:spPr>
              <a:xfrm>
                <a:off x="4283968" y="429075"/>
                <a:ext cx="864096" cy="4368077"/>
              </a:xfrm>
              <a:prstGeom prst="roundRect">
                <a:avLst/>
              </a:prstGeom>
              <a:solidFill>
                <a:srgbClr val="BCBCB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0"/>
              </a:p>
            </p:txBody>
          </p:sp>
          <p:sp>
            <p:nvSpPr>
              <p:cNvPr id="38" name="圆角矩形 37"/>
              <p:cNvSpPr/>
              <p:nvPr/>
            </p:nvSpPr>
            <p:spPr>
              <a:xfrm>
                <a:off x="4227737" y="323875"/>
                <a:ext cx="879048" cy="4323744"/>
              </a:xfrm>
              <a:prstGeom prst="roundRect">
                <a:avLst/>
              </a:prstGeom>
              <a:solidFill>
                <a:srgbClr val="43525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0"/>
              </a:p>
            </p:txBody>
          </p:sp>
        </p:grpSp>
        <p:sp>
          <p:nvSpPr>
            <p:cNvPr id="35" name="TextBox 34"/>
            <p:cNvSpPr txBox="1"/>
            <p:nvPr userDrawn="1"/>
          </p:nvSpPr>
          <p:spPr>
            <a:xfrm>
              <a:off x="3372889" y="44624"/>
              <a:ext cx="5337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800" b="1" dirty="0">
                  <a:solidFill>
                    <a:schemeClr val="bg1"/>
                  </a:solidFill>
                  <a:latin typeface="Gill Sans MT Condensed" panose="020B0506020104020203" pitchFamily="34" charset="0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01</a:t>
              </a:r>
              <a:endParaRPr lang="zh-CN" altLang="en-US" sz="1800" b="1" dirty="0">
                <a:solidFill>
                  <a:schemeClr val="bg1"/>
                </a:solidFill>
                <a:latin typeface="Gill Sans MT Condensed" panose="020B0506020104020203" pitchFamily="34" charset="0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36" name="TextBox 35"/>
            <p:cNvSpPr txBox="1"/>
            <p:nvPr userDrawn="1"/>
          </p:nvSpPr>
          <p:spPr>
            <a:xfrm>
              <a:off x="3372889" y="278230"/>
              <a:ext cx="1147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pitchFamily="34" charset="-122"/>
                </a:rPr>
                <a:t>教学分析</a:t>
              </a:r>
              <a:endPara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endParaRPr>
            </a:p>
          </p:txBody>
        </p:sp>
      </p:grpSp>
      <p:grpSp>
        <p:nvGrpSpPr>
          <p:cNvPr id="61" name="组合 60"/>
          <p:cNvGrpSpPr/>
          <p:nvPr userDrawn="1"/>
        </p:nvGrpSpPr>
        <p:grpSpPr>
          <a:xfrm>
            <a:off x="8210957" y="-708071"/>
            <a:ext cx="1714191" cy="1393350"/>
            <a:chOff x="6158217" y="-708071"/>
            <a:chExt cx="1285643" cy="1393350"/>
          </a:xfrm>
        </p:grpSpPr>
        <p:grpSp>
          <p:nvGrpSpPr>
            <p:cNvPr id="40" name="组合 39"/>
            <p:cNvGrpSpPr/>
            <p:nvPr userDrawn="1"/>
          </p:nvGrpSpPr>
          <p:grpSpPr>
            <a:xfrm>
              <a:off x="6158217" y="-708071"/>
              <a:ext cx="1285643" cy="1393350"/>
              <a:chOff x="6475026" y="329329"/>
              <a:chExt cx="905286" cy="4461015"/>
            </a:xfrm>
          </p:grpSpPr>
          <p:sp>
            <p:nvSpPr>
              <p:cNvPr id="43" name="圆角矩形 42"/>
              <p:cNvSpPr/>
              <p:nvPr/>
            </p:nvSpPr>
            <p:spPr>
              <a:xfrm>
                <a:off x="6516216" y="422267"/>
                <a:ext cx="864096" cy="4368077"/>
              </a:xfrm>
              <a:prstGeom prst="roundRect">
                <a:avLst/>
              </a:prstGeom>
              <a:solidFill>
                <a:srgbClr val="BCBCB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0"/>
              </a:p>
            </p:txBody>
          </p:sp>
          <p:sp>
            <p:nvSpPr>
              <p:cNvPr id="44" name="圆角矩形 43"/>
              <p:cNvSpPr/>
              <p:nvPr/>
            </p:nvSpPr>
            <p:spPr>
              <a:xfrm>
                <a:off x="6475026" y="329329"/>
                <a:ext cx="864096" cy="4323744"/>
              </a:xfrm>
              <a:prstGeom prst="roundRect">
                <a:avLst/>
              </a:prstGeom>
              <a:solidFill>
                <a:srgbClr val="2A8FB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0"/>
              </a:p>
            </p:txBody>
          </p:sp>
        </p:grpSp>
        <p:sp>
          <p:nvSpPr>
            <p:cNvPr id="41" name="TextBox 40"/>
            <p:cNvSpPr txBox="1"/>
            <p:nvPr userDrawn="1"/>
          </p:nvSpPr>
          <p:spPr>
            <a:xfrm>
              <a:off x="6226223" y="56183"/>
              <a:ext cx="5337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800" b="1" dirty="0">
                  <a:solidFill>
                    <a:schemeClr val="bg1"/>
                  </a:solidFill>
                  <a:latin typeface="Gill Sans MT Condensed" panose="020B0506020104020203" pitchFamily="34" charset="0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03</a:t>
              </a:r>
              <a:endParaRPr lang="zh-CN" altLang="en-US" sz="1800" b="1" dirty="0">
                <a:solidFill>
                  <a:schemeClr val="bg1"/>
                </a:solidFill>
                <a:latin typeface="Gill Sans MT Condensed" panose="020B0506020104020203" pitchFamily="34" charset="0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42" name="TextBox 41"/>
            <p:cNvSpPr txBox="1"/>
            <p:nvPr userDrawn="1"/>
          </p:nvSpPr>
          <p:spPr>
            <a:xfrm>
              <a:off x="6209512" y="278230"/>
              <a:ext cx="1147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pitchFamily="34" charset="-122"/>
                </a:rPr>
                <a:t>教学过程</a:t>
              </a:r>
              <a:endPara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endParaRPr>
            </a:p>
          </p:txBody>
        </p:sp>
      </p:grpSp>
      <p:grpSp>
        <p:nvGrpSpPr>
          <p:cNvPr id="62" name="组合 61"/>
          <p:cNvGrpSpPr/>
          <p:nvPr userDrawn="1"/>
        </p:nvGrpSpPr>
        <p:grpSpPr>
          <a:xfrm>
            <a:off x="10128745" y="-700407"/>
            <a:ext cx="1705296" cy="1393103"/>
            <a:chOff x="7596559" y="-700407"/>
            <a:chExt cx="1278972" cy="1393103"/>
          </a:xfrm>
        </p:grpSpPr>
        <p:grpSp>
          <p:nvGrpSpPr>
            <p:cNvPr id="46" name="组合 45"/>
            <p:cNvGrpSpPr/>
            <p:nvPr userDrawn="1"/>
          </p:nvGrpSpPr>
          <p:grpSpPr>
            <a:xfrm>
              <a:off x="7596559" y="-700407"/>
              <a:ext cx="1278972" cy="1393103"/>
              <a:chOff x="7631852" y="336928"/>
              <a:chExt cx="900588" cy="4460224"/>
            </a:xfrm>
          </p:grpSpPr>
          <p:sp>
            <p:nvSpPr>
              <p:cNvPr id="49" name="圆角矩形 48"/>
              <p:cNvSpPr/>
              <p:nvPr/>
            </p:nvSpPr>
            <p:spPr>
              <a:xfrm>
                <a:off x="7668344" y="429075"/>
                <a:ext cx="864096" cy="4368077"/>
              </a:xfrm>
              <a:prstGeom prst="roundRect">
                <a:avLst/>
              </a:prstGeom>
              <a:solidFill>
                <a:srgbClr val="BCBCB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0"/>
              </a:p>
            </p:txBody>
          </p:sp>
          <p:sp>
            <p:nvSpPr>
              <p:cNvPr id="50" name="圆角矩形 49"/>
              <p:cNvSpPr/>
              <p:nvPr/>
            </p:nvSpPr>
            <p:spPr>
              <a:xfrm>
                <a:off x="7631852" y="336928"/>
                <a:ext cx="864096" cy="4323744"/>
              </a:xfrm>
              <a:prstGeom prst="round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0"/>
              </a:p>
            </p:txBody>
          </p:sp>
        </p:grpSp>
        <p:sp>
          <p:nvSpPr>
            <p:cNvPr id="47" name="TextBox 46"/>
            <p:cNvSpPr txBox="1"/>
            <p:nvPr userDrawn="1"/>
          </p:nvSpPr>
          <p:spPr>
            <a:xfrm>
              <a:off x="7692665" y="67741"/>
              <a:ext cx="5337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800" b="1" dirty="0">
                  <a:solidFill>
                    <a:schemeClr val="bg1"/>
                  </a:solidFill>
                  <a:latin typeface="Gill Sans MT Condensed" panose="020B0506020104020203" pitchFamily="34" charset="0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04</a:t>
              </a:r>
              <a:endParaRPr lang="zh-CN" altLang="en-US" sz="1800" b="1" dirty="0">
                <a:solidFill>
                  <a:schemeClr val="bg1"/>
                </a:solidFill>
                <a:latin typeface="Gill Sans MT Condensed" panose="020B0506020104020203" pitchFamily="34" charset="0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48" name="TextBox 47"/>
            <p:cNvSpPr txBox="1"/>
            <p:nvPr userDrawn="1"/>
          </p:nvSpPr>
          <p:spPr>
            <a:xfrm>
              <a:off x="7699082" y="278230"/>
              <a:ext cx="1147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pitchFamily="34" charset="-122"/>
                </a:rPr>
                <a:t>教学效果</a:t>
              </a:r>
              <a:endPara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endParaRPr>
            </a:p>
          </p:txBody>
        </p:sp>
      </p:grpSp>
      <p:grpSp>
        <p:nvGrpSpPr>
          <p:cNvPr id="60" name="组合 59"/>
          <p:cNvGrpSpPr/>
          <p:nvPr userDrawn="1"/>
        </p:nvGrpSpPr>
        <p:grpSpPr>
          <a:xfrm>
            <a:off x="6301954" y="-711878"/>
            <a:ext cx="1714296" cy="1394349"/>
            <a:chOff x="4726465" y="-711878"/>
            <a:chExt cx="1285722" cy="1394349"/>
          </a:xfrm>
        </p:grpSpPr>
        <p:grpSp>
          <p:nvGrpSpPr>
            <p:cNvPr id="52" name="组合 51"/>
            <p:cNvGrpSpPr/>
            <p:nvPr userDrawn="1"/>
          </p:nvGrpSpPr>
          <p:grpSpPr>
            <a:xfrm>
              <a:off x="4726465" y="-711878"/>
              <a:ext cx="1285722" cy="1394349"/>
              <a:chOff x="5322842" y="326129"/>
              <a:chExt cx="905342" cy="4464216"/>
            </a:xfrm>
          </p:grpSpPr>
          <p:sp>
            <p:nvSpPr>
              <p:cNvPr id="55" name="圆角矩形 54"/>
              <p:cNvSpPr/>
              <p:nvPr/>
            </p:nvSpPr>
            <p:spPr>
              <a:xfrm>
                <a:off x="5364088" y="422268"/>
                <a:ext cx="864096" cy="4368077"/>
              </a:xfrm>
              <a:prstGeom prst="roundRect">
                <a:avLst/>
              </a:prstGeom>
              <a:solidFill>
                <a:srgbClr val="BCBCB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0"/>
              </a:p>
            </p:txBody>
          </p:sp>
          <p:sp>
            <p:nvSpPr>
              <p:cNvPr id="56" name="圆角矩形 55"/>
              <p:cNvSpPr/>
              <p:nvPr/>
            </p:nvSpPr>
            <p:spPr>
              <a:xfrm>
                <a:off x="5322842" y="326129"/>
                <a:ext cx="864096" cy="4323744"/>
              </a:xfrm>
              <a:prstGeom prst="roundRect">
                <a:avLst/>
              </a:prstGeom>
              <a:solidFill>
                <a:srgbClr val="1E678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0"/>
              </a:p>
            </p:txBody>
          </p:sp>
        </p:grpSp>
        <p:sp>
          <p:nvSpPr>
            <p:cNvPr id="53" name="TextBox 52"/>
            <p:cNvSpPr txBox="1"/>
            <p:nvPr userDrawn="1"/>
          </p:nvSpPr>
          <p:spPr>
            <a:xfrm>
              <a:off x="4794471" y="56183"/>
              <a:ext cx="5337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800" b="1" dirty="0">
                  <a:solidFill>
                    <a:schemeClr val="bg1"/>
                  </a:solidFill>
                  <a:latin typeface="Gill Sans MT Condensed" panose="020B0506020104020203" pitchFamily="34" charset="0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02</a:t>
              </a:r>
              <a:endParaRPr lang="zh-CN" altLang="en-US" sz="1800" b="1" dirty="0">
                <a:solidFill>
                  <a:schemeClr val="bg1"/>
                </a:solidFill>
                <a:latin typeface="Gill Sans MT Condensed" panose="020B0506020104020203" pitchFamily="34" charset="0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54" name="TextBox 53"/>
            <p:cNvSpPr txBox="1"/>
            <p:nvPr userDrawn="1"/>
          </p:nvSpPr>
          <p:spPr>
            <a:xfrm>
              <a:off x="4779942" y="278230"/>
              <a:ext cx="1147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pitchFamily="34" charset="-122"/>
                </a:rPr>
                <a:t>教学策略</a:t>
              </a:r>
              <a:endPara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.jpeg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0.xml"/><Relationship Id="rId8" Type="http://schemas.openxmlformats.org/officeDocument/2006/relationships/slideLayout" Target="../slideLayouts/slideLayout3.xml"/><Relationship Id="rId7" Type="http://schemas.openxmlformats.org/officeDocument/2006/relationships/image" Target="../media/image22.png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vmlDrawing" Target="../drawings/vmlDrawing1.v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23.emf"/><Relationship Id="rId1" Type="http://schemas.openxmlformats.org/officeDocument/2006/relationships/oleObject" Target="../embeddings/oleObject1.bin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vmlDrawing" Target="../drawings/vmlDrawing2.v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24.emf"/><Relationship Id="rId1" Type="http://schemas.openxmlformats.org/officeDocument/2006/relationships/oleObject" Target="../embeddings/oleObject2.bin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.tif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.tiff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0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26.png"/><Relationship Id="rId1" Type="http://schemas.openxmlformats.org/officeDocument/2006/relationships/image" Target="../media/image25.jpe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1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2.png"/><Relationship Id="rId1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4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2.png"/><Relationship Id="rId1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6.xml"/><Relationship Id="rId6" Type="http://schemas.openxmlformats.org/officeDocument/2006/relationships/slideLayout" Target="../slideLayouts/slideLayout3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2.png"/><Relationship Id="rId1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7.pn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1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39.png"/><Relationship Id="rId1" Type="http://schemas.openxmlformats.org/officeDocument/2006/relationships/image" Target="../media/image38.pn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2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41.png"/><Relationship Id="rId1" Type="http://schemas.openxmlformats.org/officeDocument/2006/relationships/image" Target="../media/image40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3.xml"/><Relationship Id="rId3" Type="http://schemas.microsoft.com/office/2007/relationships/hdphoto" Target="../media/image14.wdp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/>
          <p:cNvPicPr>
            <a:picLocks noChangeAspect="1"/>
          </p:cNvPicPr>
          <p:nvPr/>
        </p:nvPicPr>
        <p:blipFill>
          <a:blip r:embed="rId1">
            <a:clrChange>
              <a:clrFrom>
                <a:srgbClr val="FFFDFF"/>
              </a:clrFrom>
              <a:clrTo>
                <a:srgbClr val="FFFD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-31693"/>
            <a:ext cx="12192001" cy="6870567"/>
          </a:xfrm>
          <a:prstGeom prst="rect">
            <a:avLst/>
          </a:prstGeom>
        </p:spPr>
      </p:pic>
      <p:cxnSp>
        <p:nvCxnSpPr>
          <p:cNvPr id="24" name="直接连接符 23"/>
          <p:cNvCxnSpPr/>
          <p:nvPr/>
        </p:nvCxnSpPr>
        <p:spPr>
          <a:xfrm>
            <a:off x="2149057" y="3429000"/>
            <a:ext cx="7342288" cy="0"/>
          </a:xfrm>
          <a:prstGeom prst="line">
            <a:avLst/>
          </a:prstGeom>
          <a:ln w="25400">
            <a:solidFill>
              <a:schemeClr val="bg1"/>
            </a:solidFill>
          </a:ln>
          <a:effectLst>
            <a:outerShdw dist="254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Freeform 284"/>
          <p:cNvSpPr>
            <a:spLocks noEditPoints="1"/>
          </p:cNvSpPr>
          <p:nvPr/>
        </p:nvSpPr>
        <p:spPr bwMode="auto">
          <a:xfrm>
            <a:off x="9239652" y="4817013"/>
            <a:ext cx="1914405" cy="1419137"/>
          </a:xfrm>
          <a:custGeom>
            <a:avLst/>
            <a:gdLst>
              <a:gd name="T0" fmla="*/ 1 w 85"/>
              <a:gd name="T1" fmla="*/ 0 h 63"/>
              <a:gd name="T2" fmla="*/ 0 w 85"/>
              <a:gd name="T3" fmla="*/ 62 h 63"/>
              <a:gd name="T4" fmla="*/ 16 w 85"/>
              <a:gd name="T5" fmla="*/ 63 h 63"/>
              <a:gd name="T6" fmla="*/ 18 w 85"/>
              <a:gd name="T7" fmla="*/ 1 h 63"/>
              <a:gd name="T8" fmla="*/ 2 w 85"/>
              <a:gd name="T9" fmla="*/ 5 h 63"/>
              <a:gd name="T10" fmla="*/ 14 w 85"/>
              <a:gd name="T11" fmla="*/ 4 h 63"/>
              <a:gd name="T12" fmla="*/ 16 w 85"/>
              <a:gd name="T13" fmla="*/ 28 h 63"/>
              <a:gd name="T14" fmla="*/ 3 w 85"/>
              <a:gd name="T15" fmla="*/ 29 h 63"/>
              <a:gd name="T16" fmla="*/ 2 w 85"/>
              <a:gd name="T17" fmla="*/ 5 h 63"/>
              <a:gd name="T18" fmla="*/ 2 w 85"/>
              <a:gd name="T19" fmla="*/ 56 h 63"/>
              <a:gd name="T20" fmla="*/ 2 w 85"/>
              <a:gd name="T21" fmla="*/ 55 h 63"/>
              <a:gd name="T22" fmla="*/ 16 w 85"/>
              <a:gd name="T23" fmla="*/ 56 h 63"/>
              <a:gd name="T24" fmla="*/ 16 w 85"/>
              <a:gd name="T25" fmla="*/ 52 h 63"/>
              <a:gd name="T26" fmla="*/ 2 w 85"/>
              <a:gd name="T27" fmla="*/ 52 h 63"/>
              <a:gd name="T28" fmla="*/ 16 w 85"/>
              <a:gd name="T29" fmla="*/ 51 h 63"/>
              <a:gd name="T30" fmla="*/ 16 w 85"/>
              <a:gd name="T31" fmla="*/ 52 h 63"/>
              <a:gd name="T32" fmla="*/ 21 w 85"/>
              <a:gd name="T33" fmla="*/ 0 h 63"/>
              <a:gd name="T34" fmla="*/ 19 w 85"/>
              <a:gd name="T35" fmla="*/ 62 h 63"/>
              <a:gd name="T36" fmla="*/ 36 w 85"/>
              <a:gd name="T37" fmla="*/ 63 h 63"/>
              <a:gd name="T38" fmla="*/ 38 w 85"/>
              <a:gd name="T39" fmla="*/ 1 h 63"/>
              <a:gd name="T40" fmla="*/ 22 w 85"/>
              <a:gd name="T41" fmla="*/ 5 h 63"/>
              <a:gd name="T42" fmla="*/ 34 w 85"/>
              <a:gd name="T43" fmla="*/ 4 h 63"/>
              <a:gd name="T44" fmla="*/ 35 w 85"/>
              <a:gd name="T45" fmla="*/ 28 h 63"/>
              <a:gd name="T46" fmla="*/ 23 w 85"/>
              <a:gd name="T47" fmla="*/ 29 h 63"/>
              <a:gd name="T48" fmla="*/ 22 w 85"/>
              <a:gd name="T49" fmla="*/ 5 h 63"/>
              <a:gd name="T50" fmla="*/ 22 w 85"/>
              <a:gd name="T51" fmla="*/ 56 h 63"/>
              <a:gd name="T52" fmla="*/ 22 w 85"/>
              <a:gd name="T53" fmla="*/ 55 h 63"/>
              <a:gd name="T54" fmla="*/ 36 w 85"/>
              <a:gd name="T55" fmla="*/ 56 h 63"/>
              <a:gd name="T56" fmla="*/ 35 w 85"/>
              <a:gd name="T57" fmla="*/ 52 h 63"/>
              <a:gd name="T58" fmla="*/ 21 w 85"/>
              <a:gd name="T59" fmla="*/ 52 h 63"/>
              <a:gd name="T60" fmla="*/ 35 w 85"/>
              <a:gd name="T61" fmla="*/ 51 h 63"/>
              <a:gd name="T62" fmla="*/ 35 w 85"/>
              <a:gd name="T63" fmla="*/ 52 h 63"/>
              <a:gd name="T64" fmla="*/ 53 w 85"/>
              <a:gd name="T65" fmla="*/ 1 h 63"/>
              <a:gd name="T66" fmla="*/ 38 w 85"/>
              <a:gd name="T67" fmla="*/ 9 h 63"/>
              <a:gd name="T68" fmla="*/ 69 w 85"/>
              <a:gd name="T69" fmla="*/ 62 h 63"/>
              <a:gd name="T70" fmla="*/ 84 w 85"/>
              <a:gd name="T71" fmla="*/ 55 h 63"/>
              <a:gd name="T72" fmla="*/ 64 w 85"/>
              <a:gd name="T73" fmla="*/ 27 h 63"/>
              <a:gd name="T74" fmla="*/ 53 w 85"/>
              <a:gd name="T75" fmla="*/ 32 h 63"/>
              <a:gd name="T76" fmla="*/ 42 w 85"/>
              <a:gd name="T77" fmla="*/ 11 h 63"/>
              <a:gd name="T78" fmla="*/ 53 w 85"/>
              <a:gd name="T79" fmla="*/ 6 h 63"/>
              <a:gd name="T80" fmla="*/ 64 w 85"/>
              <a:gd name="T81" fmla="*/ 27 h 63"/>
              <a:gd name="T82" fmla="*/ 66 w 85"/>
              <a:gd name="T83" fmla="*/ 52 h 63"/>
              <a:gd name="T84" fmla="*/ 78 w 85"/>
              <a:gd name="T85" fmla="*/ 46 h 63"/>
              <a:gd name="T86" fmla="*/ 66 w 85"/>
              <a:gd name="T87" fmla="*/ 53 h 63"/>
              <a:gd name="T88" fmla="*/ 80 w 85"/>
              <a:gd name="T89" fmla="*/ 49 h 63"/>
              <a:gd name="T90" fmla="*/ 68 w 85"/>
              <a:gd name="T91" fmla="*/ 56 h 63"/>
              <a:gd name="T92" fmla="*/ 79 w 85"/>
              <a:gd name="T93" fmla="*/ 49 h 63"/>
              <a:gd name="T94" fmla="*/ 80 w 85"/>
              <a:gd name="T95" fmla="*/ 49 h 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85" h="63">
                <a:moveTo>
                  <a:pt x="16" y="0"/>
                </a:moveTo>
                <a:cubicBezTo>
                  <a:pt x="1" y="0"/>
                  <a:pt x="1" y="0"/>
                  <a:pt x="1" y="0"/>
                </a:cubicBezTo>
                <a:cubicBezTo>
                  <a:pt x="1" y="0"/>
                  <a:pt x="0" y="1"/>
                  <a:pt x="0" y="1"/>
                </a:cubicBezTo>
                <a:cubicBezTo>
                  <a:pt x="0" y="62"/>
                  <a:pt x="0" y="62"/>
                  <a:pt x="0" y="62"/>
                </a:cubicBezTo>
                <a:cubicBezTo>
                  <a:pt x="0" y="62"/>
                  <a:pt x="1" y="63"/>
                  <a:pt x="1" y="63"/>
                </a:cubicBezTo>
                <a:cubicBezTo>
                  <a:pt x="16" y="63"/>
                  <a:pt x="16" y="63"/>
                  <a:pt x="16" y="63"/>
                </a:cubicBezTo>
                <a:cubicBezTo>
                  <a:pt x="17" y="63"/>
                  <a:pt x="18" y="62"/>
                  <a:pt x="18" y="62"/>
                </a:cubicBezTo>
                <a:cubicBezTo>
                  <a:pt x="18" y="1"/>
                  <a:pt x="18" y="1"/>
                  <a:pt x="18" y="1"/>
                </a:cubicBezTo>
                <a:cubicBezTo>
                  <a:pt x="18" y="1"/>
                  <a:pt x="17" y="0"/>
                  <a:pt x="16" y="0"/>
                </a:cubicBezTo>
                <a:close/>
                <a:moveTo>
                  <a:pt x="2" y="5"/>
                </a:moveTo>
                <a:cubicBezTo>
                  <a:pt x="2" y="4"/>
                  <a:pt x="3" y="4"/>
                  <a:pt x="3" y="4"/>
                </a:cubicBezTo>
                <a:cubicBezTo>
                  <a:pt x="14" y="4"/>
                  <a:pt x="14" y="4"/>
                  <a:pt x="14" y="4"/>
                </a:cubicBezTo>
                <a:cubicBezTo>
                  <a:pt x="15" y="4"/>
                  <a:pt x="16" y="4"/>
                  <a:pt x="16" y="5"/>
                </a:cubicBezTo>
                <a:cubicBezTo>
                  <a:pt x="16" y="28"/>
                  <a:pt x="16" y="28"/>
                  <a:pt x="16" y="28"/>
                </a:cubicBezTo>
                <a:cubicBezTo>
                  <a:pt x="16" y="28"/>
                  <a:pt x="15" y="29"/>
                  <a:pt x="14" y="29"/>
                </a:cubicBezTo>
                <a:cubicBezTo>
                  <a:pt x="3" y="29"/>
                  <a:pt x="3" y="29"/>
                  <a:pt x="3" y="29"/>
                </a:cubicBezTo>
                <a:cubicBezTo>
                  <a:pt x="3" y="29"/>
                  <a:pt x="2" y="28"/>
                  <a:pt x="2" y="28"/>
                </a:cubicBezTo>
                <a:lnTo>
                  <a:pt x="2" y="5"/>
                </a:lnTo>
                <a:close/>
                <a:moveTo>
                  <a:pt x="16" y="56"/>
                </a:moveTo>
                <a:cubicBezTo>
                  <a:pt x="2" y="56"/>
                  <a:pt x="2" y="56"/>
                  <a:pt x="2" y="56"/>
                </a:cubicBezTo>
                <a:cubicBezTo>
                  <a:pt x="2" y="56"/>
                  <a:pt x="2" y="56"/>
                  <a:pt x="2" y="56"/>
                </a:cubicBezTo>
                <a:cubicBezTo>
                  <a:pt x="2" y="55"/>
                  <a:pt x="2" y="55"/>
                  <a:pt x="2" y="55"/>
                </a:cubicBezTo>
                <a:cubicBezTo>
                  <a:pt x="16" y="55"/>
                  <a:pt x="16" y="55"/>
                  <a:pt x="16" y="55"/>
                </a:cubicBezTo>
                <a:cubicBezTo>
                  <a:pt x="16" y="55"/>
                  <a:pt x="16" y="55"/>
                  <a:pt x="16" y="56"/>
                </a:cubicBezTo>
                <a:cubicBezTo>
                  <a:pt x="16" y="56"/>
                  <a:pt x="16" y="56"/>
                  <a:pt x="16" y="56"/>
                </a:cubicBezTo>
                <a:close/>
                <a:moveTo>
                  <a:pt x="16" y="52"/>
                </a:moveTo>
                <a:cubicBezTo>
                  <a:pt x="2" y="52"/>
                  <a:pt x="2" y="52"/>
                  <a:pt x="2" y="52"/>
                </a:cubicBezTo>
                <a:cubicBezTo>
                  <a:pt x="2" y="52"/>
                  <a:pt x="2" y="52"/>
                  <a:pt x="2" y="52"/>
                </a:cubicBezTo>
                <a:cubicBezTo>
                  <a:pt x="2" y="52"/>
                  <a:pt x="2" y="51"/>
                  <a:pt x="2" y="51"/>
                </a:cubicBezTo>
                <a:cubicBezTo>
                  <a:pt x="16" y="51"/>
                  <a:pt x="16" y="51"/>
                  <a:pt x="16" y="51"/>
                </a:cubicBezTo>
                <a:cubicBezTo>
                  <a:pt x="16" y="51"/>
                  <a:pt x="16" y="52"/>
                  <a:pt x="16" y="52"/>
                </a:cubicBezTo>
                <a:cubicBezTo>
                  <a:pt x="16" y="52"/>
                  <a:pt x="16" y="52"/>
                  <a:pt x="16" y="52"/>
                </a:cubicBezTo>
                <a:close/>
                <a:moveTo>
                  <a:pt x="36" y="0"/>
                </a:moveTo>
                <a:cubicBezTo>
                  <a:pt x="21" y="0"/>
                  <a:pt x="21" y="0"/>
                  <a:pt x="21" y="0"/>
                </a:cubicBezTo>
                <a:cubicBezTo>
                  <a:pt x="20" y="0"/>
                  <a:pt x="19" y="1"/>
                  <a:pt x="19" y="1"/>
                </a:cubicBezTo>
                <a:cubicBezTo>
                  <a:pt x="19" y="62"/>
                  <a:pt x="19" y="62"/>
                  <a:pt x="19" y="62"/>
                </a:cubicBezTo>
                <a:cubicBezTo>
                  <a:pt x="19" y="62"/>
                  <a:pt x="20" y="63"/>
                  <a:pt x="21" y="63"/>
                </a:cubicBezTo>
                <a:cubicBezTo>
                  <a:pt x="36" y="63"/>
                  <a:pt x="36" y="63"/>
                  <a:pt x="36" y="63"/>
                </a:cubicBezTo>
                <a:cubicBezTo>
                  <a:pt x="37" y="63"/>
                  <a:pt x="38" y="62"/>
                  <a:pt x="38" y="62"/>
                </a:cubicBezTo>
                <a:cubicBezTo>
                  <a:pt x="38" y="1"/>
                  <a:pt x="38" y="1"/>
                  <a:pt x="38" y="1"/>
                </a:cubicBezTo>
                <a:cubicBezTo>
                  <a:pt x="38" y="1"/>
                  <a:pt x="37" y="0"/>
                  <a:pt x="36" y="0"/>
                </a:cubicBezTo>
                <a:close/>
                <a:moveTo>
                  <a:pt x="22" y="5"/>
                </a:moveTo>
                <a:cubicBezTo>
                  <a:pt x="22" y="4"/>
                  <a:pt x="22" y="4"/>
                  <a:pt x="23" y="4"/>
                </a:cubicBezTo>
                <a:cubicBezTo>
                  <a:pt x="34" y="4"/>
                  <a:pt x="34" y="4"/>
                  <a:pt x="34" y="4"/>
                </a:cubicBezTo>
                <a:cubicBezTo>
                  <a:pt x="35" y="4"/>
                  <a:pt x="35" y="4"/>
                  <a:pt x="35" y="5"/>
                </a:cubicBezTo>
                <a:cubicBezTo>
                  <a:pt x="35" y="28"/>
                  <a:pt x="35" y="28"/>
                  <a:pt x="35" y="28"/>
                </a:cubicBezTo>
                <a:cubicBezTo>
                  <a:pt x="35" y="28"/>
                  <a:pt x="35" y="29"/>
                  <a:pt x="34" y="29"/>
                </a:cubicBezTo>
                <a:cubicBezTo>
                  <a:pt x="23" y="29"/>
                  <a:pt x="23" y="29"/>
                  <a:pt x="23" y="29"/>
                </a:cubicBezTo>
                <a:cubicBezTo>
                  <a:pt x="22" y="29"/>
                  <a:pt x="22" y="28"/>
                  <a:pt x="22" y="28"/>
                </a:cubicBezTo>
                <a:lnTo>
                  <a:pt x="22" y="5"/>
                </a:lnTo>
                <a:close/>
                <a:moveTo>
                  <a:pt x="35" y="56"/>
                </a:moveTo>
                <a:cubicBezTo>
                  <a:pt x="22" y="56"/>
                  <a:pt x="22" y="56"/>
                  <a:pt x="22" y="56"/>
                </a:cubicBezTo>
                <a:cubicBezTo>
                  <a:pt x="22" y="56"/>
                  <a:pt x="21" y="56"/>
                  <a:pt x="21" y="56"/>
                </a:cubicBezTo>
                <a:cubicBezTo>
                  <a:pt x="21" y="55"/>
                  <a:pt x="22" y="55"/>
                  <a:pt x="22" y="55"/>
                </a:cubicBezTo>
                <a:cubicBezTo>
                  <a:pt x="35" y="55"/>
                  <a:pt x="35" y="55"/>
                  <a:pt x="35" y="55"/>
                </a:cubicBezTo>
                <a:cubicBezTo>
                  <a:pt x="35" y="55"/>
                  <a:pt x="36" y="55"/>
                  <a:pt x="36" y="56"/>
                </a:cubicBezTo>
                <a:cubicBezTo>
                  <a:pt x="36" y="56"/>
                  <a:pt x="35" y="56"/>
                  <a:pt x="35" y="56"/>
                </a:cubicBezTo>
                <a:close/>
                <a:moveTo>
                  <a:pt x="35" y="52"/>
                </a:moveTo>
                <a:cubicBezTo>
                  <a:pt x="22" y="52"/>
                  <a:pt x="22" y="52"/>
                  <a:pt x="22" y="52"/>
                </a:cubicBezTo>
                <a:cubicBezTo>
                  <a:pt x="22" y="52"/>
                  <a:pt x="21" y="52"/>
                  <a:pt x="21" y="52"/>
                </a:cubicBezTo>
                <a:cubicBezTo>
                  <a:pt x="21" y="52"/>
                  <a:pt x="22" y="51"/>
                  <a:pt x="22" y="51"/>
                </a:cubicBezTo>
                <a:cubicBezTo>
                  <a:pt x="35" y="51"/>
                  <a:pt x="35" y="51"/>
                  <a:pt x="35" y="51"/>
                </a:cubicBezTo>
                <a:cubicBezTo>
                  <a:pt x="35" y="51"/>
                  <a:pt x="36" y="52"/>
                  <a:pt x="36" y="52"/>
                </a:cubicBezTo>
                <a:cubicBezTo>
                  <a:pt x="36" y="52"/>
                  <a:pt x="35" y="52"/>
                  <a:pt x="35" y="52"/>
                </a:cubicBezTo>
                <a:close/>
                <a:moveTo>
                  <a:pt x="85" y="53"/>
                </a:moveTo>
                <a:cubicBezTo>
                  <a:pt x="53" y="1"/>
                  <a:pt x="53" y="1"/>
                  <a:pt x="53" y="1"/>
                </a:cubicBezTo>
                <a:cubicBezTo>
                  <a:pt x="53" y="1"/>
                  <a:pt x="52" y="1"/>
                  <a:pt x="51" y="1"/>
                </a:cubicBezTo>
                <a:cubicBezTo>
                  <a:pt x="38" y="9"/>
                  <a:pt x="38" y="9"/>
                  <a:pt x="38" y="9"/>
                </a:cubicBezTo>
                <a:cubicBezTo>
                  <a:pt x="38" y="10"/>
                  <a:pt x="37" y="10"/>
                  <a:pt x="38" y="11"/>
                </a:cubicBezTo>
                <a:cubicBezTo>
                  <a:pt x="69" y="62"/>
                  <a:pt x="69" y="62"/>
                  <a:pt x="69" y="62"/>
                </a:cubicBezTo>
                <a:cubicBezTo>
                  <a:pt x="70" y="63"/>
                  <a:pt x="70" y="63"/>
                  <a:pt x="71" y="62"/>
                </a:cubicBezTo>
                <a:cubicBezTo>
                  <a:pt x="84" y="55"/>
                  <a:pt x="84" y="55"/>
                  <a:pt x="84" y="55"/>
                </a:cubicBezTo>
                <a:cubicBezTo>
                  <a:pt x="85" y="54"/>
                  <a:pt x="85" y="53"/>
                  <a:pt x="85" y="53"/>
                </a:cubicBezTo>
                <a:close/>
                <a:moveTo>
                  <a:pt x="64" y="27"/>
                </a:moveTo>
                <a:cubicBezTo>
                  <a:pt x="55" y="32"/>
                  <a:pt x="55" y="32"/>
                  <a:pt x="55" y="32"/>
                </a:cubicBezTo>
                <a:cubicBezTo>
                  <a:pt x="54" y="33"/>
                  <a:pt x="54" y="33"/>
                  <a:pt x="53" y="32"/>
                </a:cubicBezTo>
                <a:cubicBezTo>
                  <a:pt x="42" y="13"/>
                  <a:pt x="42" y="13"/>
                  <a:pt x="42" y="13"/>
                </a:cubicBezTo>
                <a:cubicBezTo>
                  <a:pt x="41" y="12"/>
                  <a:pt x="41" y="11"/>
                  <a:pt x="42" y="11"/>
                </a:cubicBezTo>
                <a:cubicBezTo>
                  <a:pt x="51" y="5"/>
                  <a:pt x="51" y="5"/>
                  <a:pt x="51" y="5"/>
                </a:cubicBezTo>
                <a:cubicBezTo>
                  <a:pt x="52" y="5"/>
                  <a:pt x="53" y="5"/>
                  <a:pt x="53" y="6"/>
                </a:cubicBezTo>
                <a:cubicBezTo>
                  <a:pt x="65" y="25"/>
                  <a:pt x="65" y="25"/>
                  <a:pt x="65" y="25"/>
                </a:cubicBezTo>
                <a:cubicBezTo>
                  <a:pt x="65" y="26"/>
                  <a:pt x="65" y="26"/>
                  <a:pt x="64" y="27"/>
                </a:cubicBezTo>
                <a:close/>
                <a:moveTo>
                  <a:pt x="66" y="53"/>
                </a:moveTo>
                <a:cubicBezTo>
                  <a:pt x="66" y="53"/>
                  <a:pt x="66" y="53"/>
                  <a:pt x="66" y="52"/>
                </a:cubicBezTo>
                <a:cubicBezTo>
                  <a:pt x="77" y="45"/>
                  <a:pt x="77" y="45"/>
                  <a:pt x="77" y="45"/>
                </a:cubicBezTo>
                <a:cubicBezTo>
                  <a:pt x="78" y="45"/>
                  <a:pt x="78" y="45"/>
                  <a:pt x="78" y="46"/>
                </a:cubicBezTo>
                <a:cubicBezTo>
                  <a:pt x="78" y="46"/>
                  <a:pt x="78" y="46"/>
                  <a:pt x="78" y="46"/>
                </a:cubicBezTo>
                <a:cubicBezTo>
                  <a:pt x="66" y="53"/>
                  <a:pt x="66" y="53"/>
                  <a:pt x="66" y="53"/>
                </a:cubicBezTo>
                <a:cubicBezTo>
                  <a:pt x="66" y="53"/>
                  <a:pt x="66" y="53"/>
                  <a:pt x="66" y="53"/>
                </a:cubicBezTo>
                <a:close/>
                <a:moveTo>
                  <a:pt x="80" y="49"/>
                </a:moveTo>
                <a:cubicBezTo>
                  <a:pt x="68" y="56"/>
                  <a:pt x="68" y="56"/>
                  <a:pt x="68" y="56"/>
                </a:cubicBezTo>
                <a:cubicBezTo>
                  <a:pt x="68" y="56"/>
                  <a:pt x="68" y="56"/>
                  <a:pt x="68" y="56"/>
                </a:cubicBezTo>
                <a:cubicBezTo>
                  <a:pt x="68" y="56"/>
                  <a:pt x="68" y="56"/>
                  <a:pt x="68" y="56"/>
                </a:cubicBezTo>
                <a:cubicBezTo>
                  <a:pt x="79" y="49"/>
                  <a:pt x="79" y="49"/>
                  <a:pt x="79" y="49"/>
                </a:cubicBezTo>
                <a:cubicBezTo>
                  <a:pt x="80" y="48"/>
                  <a:pt x="80" y="49"/>
                  <a:pt x="80" y="49"/>
                </a:cubicBezTo>
                <a:cubicBezTo>
                  <a:pt x="80" y="49"/>
                  <a:pt x="80" y="49"/>
                  <a:pt x="80" y="49"/>
                </a:cubicBez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/>
          </a:p>
        </p:txBody>
      </p:sp>
      <p:grpSp>
        <p:nvGrpSpPr>
          <p:cNvPr id="74" name="组合 73"/>
          <p:cNvGrpSpPr/>
          <p:nvPr/>
        </p:nvGrpSpPr>
        <p:grpSpPr>
          <a:xfrm>
            <a:off x="-17094" y="-399144"/>
            <a:ext cx="863598" cy="7656288"/>
            <a:chOff x="-11273" y="-594773"/>
            <a:chExt cx="719786" cy="7462505"/>
          </a:xfrm>
        </p:grpSpPr>
        <p:sp>
          <p:nvSpPr>
            <p:cNvPr id="75" name="等腰三角形 74"/>
            <p:cNvSpPr/>
            <p:nvPr/>
          </p:nvSpPr>
          <p:spPr>
            <a:xfrm rot="5400000">
              <a:off x="-68856" y="2776017"/>
              <a:ext cx="834952" cy="719786"/>
            </a:xfrm>
            <a:prstGeom prst="triangl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76" name="等腰三角形 75"/>
            <p:cNvSpPr/>
            <p:nvPr/>
          </p:nvSpPr>
          <p:spPr>
            <a:xfrm rot="5400000">
              <a:off x="-68856" y="1958050"/>
              <a:ext cx="834952" cy="719786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77" name="等腰三角形 76"/>
            <p:cNvSpPr/>
            <p:nvPr/>
          </p:nvSpPr>
          <p:spPr>
            <a:xfrm rot="5400000">
              <a:off x="-68856" y="1114606"/>
              <a:ext cx="834952" cy="719786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78" name="等腰三角形 77"/>
            <p:cNvSpPr/>
            <p:nvPr/>
          </p:nvSpPr>
          <p:spPr>
            <a:xfrm rot="5400000">
              <a:off x="-68856" y="296639"/>
              <a:ext cx="834952" cy="719786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79" name="等腰三角形 78"/>
            <p:cNvSpPr/>
            <p:nvPr/>
          </p:nvSpPr>
          <p:spPr>
            <a:xfrm rot="5400000">
              <a:off x="-68856" y="3610969"/>
              <a:ext cx="834952" cy="719786"/>
            </a:xfrm>
            <a:prstGeom prst="triangl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80" name="等腰三角形 79"/>
            <p:cNvSpPr/>
            <p:nvPr/>
          </p:nvSpPr>
          <p:spPr>
            <a:xfrm rot="5400000">
              <a:off x="-68856" y="4443673"/>
              <a:ext cx="834952" cy="719786"/>
            </a:xfrm>
            <a:prstGeom prst="triangle">
              <a:avLst/>
            </a:prstGeom>
            <a:solidFill>
              <a:srgbClr val="94CA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81" name="等腰三角形 80"/>
            <p:cNvSpPr/>
            <p:nvPr/>
          </p:nvSpPr>
          <p:spPr>
            <a:xfrm rot="5400000">
              <a:off x="-68856" y="5264883"/>
              <a:ext cx="834952" cy="719786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82" name="等腰三角形 81"/>
            <p:cNvSpPr/>
            <p:nvPr/>
          </p:nvSpPr>
          <p:spPr>
            <a:xfrm rot="5400000">
              <a:off x="-68856" y="6090363"/>
              <a:ext cx="834952" cy="719786"/>
            </a:xfrm>
            <a:prstGeom prst="triangl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83" name="等腰三角形 82"/>
            <p:cNvSpPr/>
            <p:nvPr/>
          </p:nvSpPr>
          <p:spPr>
            <a:xfrm rot="5400000">
              <a:off x="-68856" y="-537190"/>
              <a:ext cx="834952" cy="719786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95" name="TextBox 1"/>
          <p:cNvSpPr txBox="1"/>
          <p:nvPr/>
        </p:nvSpPr>
        <p:spPr>
          <a:xfrm>
            <a:off x="1609293" y="2434912"/>
            <a:ext cx="82170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 b="1" dirty="0">
                <a:ln w="12700">
                  <a:noFill/>
                  <a:prstDash val="solid"/>
                </a:ln>
                <a:solidFill>
                  <a:prstClr val="white"/>
                </a:solidFill>
                <a:effectLst>
                  <a:outerShdw dist="50800" dir="4800000" algn="tl" rotWithShape="0">
                    <a:srgbClr val="000000">
                      <a:alpha val="40000"/>
                    </a:srgbClr>
                  </a:outerShdw>
                </a:effectLst>
                <a:latin typeface="造字工房尚黑（非商用）细体" pitchFamily="50" charset="-122"/>
                <a:ea typeface="造字工房尚黑（非商用）细体" pitchFamily="50" charset="-122"/>
              </a:rPr>
              <a:t>计算机基础及</a:t>
            </a:r>
            <a:r>
              <a:rPr lang="en-US" altLang="zh-CN" sz="5400" b="1" dirty="0">
                <a:ln w="12700">
                  <a:noFill/>
                  <a:prstDash val="solid"/>
                </a:ln>
                <a:solidFill>
                  <a:prstClr val="white"/>
                </a:solidFill>
                <a:effectLst>
                  <a:outerShdw dist="50800" dir="4800000" algn="tl" rotWithShape="0">
                    <a:srgbClr val="000000">
                      <a:alpha val="40000"/>
                    </a:srgbClr>
                  </a:outerShdw>
                </a:effectLst>
                <a:latin typeface="造字工房尚黑（非商用）细体" pitchFamily="50" charset="-122"/>
                <a:ea typeface="造字工房尚黑（非商用）细体" pitchFamily="50" charset="-122"/>
              </a:rPr>
              <a:t>Python</a:t>
            </a:r>
            <a:r>
              <a:rPr lang="zh-CN" altLang="en-US" sz="5400" b="1" dirty="0">
                <a:ln w="12700">
                  <a:noFill/>
                  <a:prstDash val="solid"/>
                </a:ln>
                <a:solidFill>
                  <a:prstClr val="white"/>
                </a:solidFill>
                <a:effectLst>
                  <a:outerShdw dist="50800" dir="4800000" algn="tl" rotWithShape="0">
                    <a:srgbClr val="000000">
                      <a:alpha val="40000"/>
                    </a:srgbClr>
                  </a:outerShdw>
                </a:effectLst>
                <a:latin typeface="造字工房尚黑（非商用）细体" pitchFamily="50" charset="-122"/>
                <a:ea typeface="造字工房尚黑（非商用）细体" pitchFamily="50" charset="-122"/>
              </a:rPr>
              <a:t>简介</a:t>
            </a:r>
            <a:endParaRPr lang="zh-CN" altLang="en-US" sz="5400" b="1" dirty="0">
              <a:ln w="12700">
                <a:noFill/>
                <a:prstDash val="solid"/>
              </a:ln>
              <a:solidFill>
                <a:prstClr val="white"/>
              </a:solidFill>
              <a:effectLst>
                <a:outerShdw dist="50800" dir="4800000" algn="tl" rotWithShape="0">
                  <a:srgbClr val="000000">
                    <a:alpha val="40000"/>
                  </a:srgbClr>
                </a:outerShdw>
              </a:effectLst>
              <a:latin typeface="造字工房尚黑（非商用）细体" pitchFamily="50" charset="-122"/>
              <a:ea typeface="造字工房尚黑（非商用）细体" pitchFamily="50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493870" y="3844958"/>
            <a:ext cx="4212657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bg1">
                    <a:lumMod val="95000"/>
                  </a:schemeClr>
                </a:solidFill>
              </a:rPr>
              <a:t>江苏大学     计算机科学与技术学院</a:t>
            </a:r>
            <a:endParaRPr lang="zh-CN" altLang="en-US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6" name="图片 5" descr="C:\Users\lenovo\Pictures\江苏大学图标.jpg江苏大学图标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114280" y="470535"/>
            <a:ext cx="1454150" cy="14535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8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8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8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8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800" tmFilter="0,0; .5, 1; 1, 1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animBg="1"/>
      <p:bldP spid="9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1"/>
          <p:cNvSpPr/>
          <p:nvPr/>
        </p:nvSpPr>
        <p:spPr>
          <a:xfrm>
            <a:off x="1248937" y="1427356"/>
            <a:ext cx="8787161" cy="3044278"/>
          </a:xfrm>
          <a:prstGeom prst="round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2" name="组合 31"/>
          <p:cNvGrpSpPr/>
          <p:nvPr/>
        </p:nvGrpSpPr>
        <p:grpSpPr>
          <a:xfrm>
            <a:off x="170320" y="203448"/>
            <a:ext cx="5190653" cy="504056"/>
            <a:chOff x="169526" y="203448"/>
            <a:chExt cx="5190653" cy="504056"/>
          </a:xfrm>
        </p:grpSpPr>
        <p:sp>
          <p:nvSpPr>
            <p:cNvPr id="4" name="TextBox 3"/>
            <p:cNvSpPr txBox="1"/>
            <p:nvPr/>
          </p:nvSpPr>
          <p:spPr>
            <a:xfrm>
              <a:off x="781173" y="245839"/>
              <a:ext cx="457900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2400" b="1" spc="300">
                  <a:solidFill>
                    <a:srgbClr val="1E678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dirty="0"/>
                <a:t>程序设计语言</a:t>
              </a:r>
              <a:endParaRPr lang="zh-CN" altLang="en-US" dirty="0"/>
            </a:p>
          </p:txBody>
        </p:sp>
        <p:grpSp>
          <p:nvGrpSpPr>
            <p:cNvPr id="56" name="组合 55"/>
            <p:cNvGrpSpPr/>
            <p:nvPr/>
          </p:nvGrpSpPr>
          <p:grpSpPr>
            <a:xfrm>
              <a:off x="169526" y="203448"/>
              <a:ext cx="504056" cy="504056"/>
              <a:chOff x="11207774" y="442662"/>
              <a:chExt cx="504056" cy="504056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57" name="椭圆 56"/>
              <p:cNvSpPr/>
              <p:nvPr/>
            </p:nvSpPr>
            <p:spPr>
              <a:xfrm>
                <a:off x="11351790" y="601230"/>
                <a:ext cx="216024" cy="216024"/>
              </a:xfrm>
              <a:prstGeom prst="ellipse">
                <a:avLst/>
              </a:prstGeom>
              <a:solidFill>
                <a:srgbClr val="B3DF63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Calibri" panose="020F050202020403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58" name="椭圆 57"/>
              <p:cNvSpPr/>
              <p:nvPr/>
            </p:nvSpPr>
            <p:spPr>
              <a:xfrm>
                <a:off x="11207774" y="442662"/>
                <a:ext cx="504056" cy="504056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Calibri" panose="020F0502020204030204"/>
                  <a:ea typeface="微软雅黑" panose="020B0503020204020204" pitchFamily="34" charset="-122"/>
                </a:endParaRPr>
              </a:p>
            </p:txBody>
          </p:sp>
        </p:grpSp>
        <p:cxnSp>
          <p:nvCxnSpPr>
            <p:cNvPr id="20" name="直接连接符 19"/>
            <p:cNvCxnSpPr/>
            <p:nvPr/>
          </p:nvCxnSpPr>
          <p:spPr>
            <a:xfrm>
              <a:off x="775303" y="707504"/>
              <a:ext cx="1833288" cy="0"/>
            </a:xfrm>
            <a:prstGeom prst="line">
              <a:avLst/>
            </a:prstGeom>
            <a:ln>
              <a:solidFill>
                <a:srgbClr val="B3DF6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2"/>
          <p:cNvSpPr txBox="1">
            <a:spLocks noChangeArrowheads="1"/>
          </p:cNvSpPr>
          <p:nvPr/>
        </p:nvSpPr>
        <p:spPr bwMode="auto">
          <a:xfrm>
            <a:off x="776097" y="1580608"/>
            <a:ext cx="10007132" cy="4716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5715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indent="-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371600" indent="-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1" algn="just" eaLnBrk="1" hangingPunct="1">
              <a:lnSpc>
                <a:spcPct val="120000"/>
              </a:lnSpc>
              <a:buClr>
                <a:schemeClr val="accent4">
                  <a:lumMod val="75000"/>
                </a:schemeClr>
              </a:buClr>
              <a:buFont typeface="Wingdings" panose="05000000000000000000" pitchFamily="2" charset="2"/>
              <a:buChar char="n"/>
            </a:pPr>
            <a:r>
              <a:rPr lang="zh-CN" altLang="zh-CN" sz="2800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机器语言</a:t>
            </a:r>
            <a:endParaRPr lang="zh-CN" altLang="en-US" sz="2800" dirty="0">
              <a:solidFill>
                <a:schemeClr val="accent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 algn="just" eaLnBrk="1" hangingPunct="1">
              <a:lnSpc>
                <a:spcPct val="120000"/>
              </a:lnSpc>
              <a:buFont typeface="Palatino Linotype" panose="02040502050505030304" pitchFamily="18" charset="0"/>
              <a:buChar char="−"/>
            </a:pPr>
            <a:r>
              <a:rPr lang="zh-CN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Palatino Linotype" panose="02040502050505030304" pitchFamily="18" charset="0"/>
                <a:ea typeface="微软雅黑" panose="020B0503020204020204" pitchFamily="34" charset="-122"/>
                <a:cs typeface="Arial Unicode MS" panose="020B0604020202020204" pitchFamily="34" charset="-122"/>
              </a:rPr>
              <a:t>直接使用二进制代码表达指令，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Palatino Linotype" panose="02040502050505030304" pitchFamily="18" charset="0"/>
              <a:ea typeface="微软雅黑" panose="020B0503020204020204" pitchFamily="34" charset="-122"/>
              <a:cs typeface="Arial Unicode MS" panose="020B0604020202020204" pitchFamily="34" charset="-122"/>
            </a:endParaRPr>
          </a:p>
          <a:p>
            <a:pPr lvl="2" algn="just" eaLnBrk="1" hangingPunct="1">
              <a:lnSpc>
                <a:spcPct val="120000"/>
              </a:lnSpc>
              <a:buFont typeface="Palatino Linotype" panose="02040502050505030304" pitchFamily="18" charset="0"/>
              <a:buChar char="−"/>
            </a:pPr>
            <a:r>
              <a:rPr lang="zh-CN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Palatino Linotype" panose="02040502050505030304" pitchFamily="18" charset="0"/>
                <a:ea typeface="微软雅黑" panose="020B0503020204020204" pitchFamily="34" charset="-122"/>
                <a:cs typeface="Arial Unicode MS" panose="020B0604020202020204" pitchFamily="34" charset="-122"/>
              </a:rPr>
              <a:t>计算机硬件可以直接识别和执行。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Palatino Linotype" panose="02040502050505030304" pitchFamily="18" charset="0"/>
              <a:ea typeface="微软雅黑" panose="020B0503020204020204" pitchFamily="34" charset="-122"/>
              <a:cs typeface="Arial Unicode MS" panose="020B0604020202020204" pitchFamily="34" charset="-122"/>
            </a:endParaRPr>
          </a:p>
          <a:p>
            <a:pPr lvl="1" algn="just" eaLnBrk="1" hangingPunct="1">
              <a:lnSpc>
                <a:spcPct val="120000"/>
              </a:lnSpc>
              <a:buClr>
                <a:schemeClr val="accent4">
                  <a:lumMod val="75000"/>
                </a:schemeClr>
              </a:buClr>
              <a:buFont typeface="Wingdings" panose="05000000000000000000" pitchFamily="2" charset="2"/>
              <a:buChar char="n"/>
            </a:pPr>
            <a:r>
              <a:rPr lang="zh-CN" altLang="zh-CN" sz="2800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汇编语言</a:t>
            </a:r>
            <a:endParaRPr lang="zh-CN" altLang="en-US" sz="2800" dirty="0">
              <a:solidFill>
                <a:schemeClr val="accent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 algn="just">
              <a:lnSpc>
                <a:spcPct val="120000"/>
              </a:lnSpc>
              <a:buClr>
                <a:schemeClr val="tx1"/>
              </a:buClr>
              <a:buFont typeface="Palatino Linotype" panose="02040502050505030304" pitchFamily="18" charset="0"/>
              <a:buChar char="−"/>
            </a:pPr>
            <a:r>
              <a:rPr lang="zh-CN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Palatino Linotype" panose="02040502050505030304" pitchFamily="18" charset="0"/>
                <a:ea typeface="微软雅黑" panose="020B0503020204020204" pitchFamily="34" charset="-122"/>
                <a:cs typeface="Arial Unicode MS" panose="020B0604020202020204" pitchFamily="34" charset="-122"/>
              </a:rPr>
              <a:t>使用助记符与机器语言中的指令进行一一对应，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Palatino Linotype" panose="02040502050505030304" pitchFamily="18" charset="0"/>
              <a:ea typeface="微软雅黑" panose="020B0503020204020204" pitchFamily="34" charset="-122"/>
              <a:cs typeface="Arial Unicode MS" panose="020B0604020202020204" pitchFamily="34" charset="-122"/>
            </a:endParaRPr>
          </a:p>
          <a:p>
            <a:pPr lvl="2" algn="just">
              <a:lnSpc>
                <a:spcPct val="120000"/>
              </a:lnSpc>
              <a:buClr>
                <a:schemeClr val="tx1"/>
              </a:buClr>
              <a:buFont typeface="Palatino Linotype" panose="02040502050505030304" pitchFamily="18" charset="0"/>
              <a:buChar char="−"/>
            </a:pPr>
            <a:r>
              <a:rPr lang="zh-CN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Palatino Linotype" panose="02040502050505030304" pitchFamily="18" charset="0"/>
                <a:ea typeface="微软雅黑" panose="020B0503020204020204" pitchFamily="34" charset="-122"/>
                <a:cs typeface="Arial Unicode MS" panose="020B0604020202020204" pitchFamily="34" charset="-122"/>
              </a:rPr>
              <a:t>在计算机发展早期帮助程序员提高编程效率 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Palatino Linotype" panose="02040502050505030304" pitchFamily="18" charset="0"/>
              <a:ea typeface="微软雅黑" panose="020B0503020204020204" pitchFamily="34" charset="-122"/>
              <a:cs typeface="Arial Unicode MS" panose="020B0604020202020204" pitchFamily="34" charset="-122"/>
            </a:endParaRPr>
          </a:p>
          <a:p>
            <a:pPr lvl="1" algn="just" eaLnBrk="1" hangingPunct="1">
              <a:lnSpc>
                <a:spcPct val="120000"/>
              </a:lnSpc>
              <a:buClr>
                <a:schemeClr val="accent4">
                  <a:lumMod val="75000"/>
                </a:schemeClr>
              </a:buClr>
              <a:buFont typeface="Wingdings" panose="05000000000000000000" pitchFamily="2" charset="2"/>
              <a:buChar char="n"/>
            </a:pPr>
            <a:r>
              <a:rPr lang="zh-CN" altLang="zh-CN" sz="2800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高级语言</a:t>
            </a:r>
            <a:endParaRPr lang="zh-CN" altLang="en-US" sz="2800" dirty="0">
              <a:solidFill>
                <a:schemeClr val="accent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 algn="just">
              <a:lnSpc>
                <a:spcPct val="120000"/>
              </a:lnSpc>
              <a:buClr>
                <a:schemeClr val="tx1"/>
              </a:buClr>
              <a:buFont typeface="Palatino Linotype" panose="02040502050505030304" pitchFamily="18" charset="0"/>
              <a:buChar char="−"/>
            </a:pPr>
            <a:r>
              <a:rPr lang="zh-CN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Palatino Linotype" panose="02040502050505030304" pitchFamily="18" charset="0"/>
                <a:ea typeface="微软雅黑" panose="020B0503020204020204" pitchFamily="34" charset="-122"/>
                <a:cs typeface="Arial Unicode MS" panose="020B0604020202020204" pitchFamily="34" charset="-122"/>
              </a:rPr>
              <a:t>接近自然语言的一种计算机程序设计语言，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Palatino Linotype" panose="02040502050505030304" pitchFamily="18" charset="0"/>
              <a:ea typeface="微软雅黑" panose="020B0503020204020204" pitchFamily="34" charset="-122"/>
              <a:cs typeface="Arial Unicode MS" panose="020B0604020202020204" pitchFamily="34" charset="-122"/>
            </a:endParaRPr>
          </a:p>
          <a:p>
            <a:pPr lvl="2" algn="just">
              <a:lnSpc>
                <a:spcPct val="120000"/>
              </a:lnSpc>
              <a:buClr>
                <a:schemeClr val="tx1"/>
              </a:buClr>
              <a:buFont typeface="Palatino Linotype" panose="02040502050505030304" pitchFamily="18" charset="0"/>
              <a:buChar char="−"/>
            </a:pPr>
            <a:r>
              <a:rPr lang="zh-CN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Palatino Linotype" panose="02040502050505030304" pitchFamily="18" charset="0"/>
                <a:ea typeface="微软雅黑" panose="020B0503020204020204" pitchFamily="34" charset="-122"/>
                <a:cs typeface="Arial Unicode MS" panose="020B0604020202020204" pitchFamily="34" charset="-122"/>
              </a:rPr>
              <a:t>更容易地描述计算问题并利用计算机解决计算问题。 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Palatino Linotype" panose="02040502050505030304" pitchFamily="18" charset="0"/>
              <a:ea typeface="微软雅黑" panose="020B0503020204020204" pitchFamily="34" charset="-122"/>
              <a:cs typeface="Arial Unicode MS" panose="020B0604020202020204" pitchFamily="34" charset="-122"/>
            </a:endParaRPr>
          </a:p>
          <a:p>
            <a:pPr algn="just" eaLnBrk="1" hangingPunct="1">
              <a:lnSpc>
                <a:spcPct val="120000"/>
              </a:lnSpc>
              <a:buFont typeface="Palatino Linotype" panose="02040502050505030304" pitchFamily="18" charset="0"/>
              <a:buChar char="−"/>
            </a:pPr>
            <a:endParaRPr lang="zh-CN" altLang="en-US" sz="2400" dirty="0">
              <a:latin typeface="Palatino Linotype" panose="02040502050505030304" pitchFamily="18" charset="0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576586" y="1982052"/>
            <a:ext cx="863600" cy="17637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2400" b="1" spc="300" dirty="0">
                <a:solidFill>
                  <a:srgbClr val="00B0F0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低级语言</a:t>
            </a:r>
            <a:endParaRPr lang="zh-CN" altLang="en-US" sz="2400" b="1" spc="300" dirty="0">
              <a:solidFill>
                <a:srgbClr val="00B0F0">
                  <a:lumMod val="7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/>
          <p:cNvGrpSpPr/>
          <p:nvPr/>
        </p:nvGrpSpPr>
        <p:grpSpPr>
          <a:xfrm>
            <a:off x="170320" y="203448"/>
            <a:ext cx="5190653" cy="504056"/>
            <a:chOff x="169526" y="203448"/>
            <a:chExt cx="5190653" cy="504056"/>
          </a:xfrm>
        </p:grpSpPr>
        <p:sp>
          <p:nvSpPr>
            <p:cNvPr id="4" name="TextBox 3"/>
            <p:cNvSpPr txBox="1"/>
            <p:nvPr/>
          </p:nvSpPr>
          <p:spPr>
            <a:xfrm>
              <a:off x="781173" y="245839"/>
              <a:ext cx="457900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2400" b="1" spc="300">
                  <a:solidFill>
                    <a:srgbClr val="1E678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dirty="0"/>
                <a:t>程序设计语言</a:t>
              </a:r>
              <a:endParaRPr lang="zh-CN" altLang="en-US" dirty="0"/>
            </a:p>
          </p:txBody>
        </p:sp>
        <p:grpSp>
          <p:nvGrpSpPr>
            <p:cNvPr id="56" name="组合 55"/>
            <p:cNvGrpSpPr/>
            <p:nvPr/>
          </p:nvGrpSpPr>
          <p:grpSpPr>
            <a:xfrm>
              <a:off x="169526" y="203448"/>
              <a:ext cx="504056" cy="504056"/>
              <a:chOff x="11207774" y="442662"/>
              <a:chExt cx="504056" cy="504056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57" name="椭圆 56"/>
              <p:cNvSpPr/>
              <p:nvPr/>
            </p:nvSpPr>
            <p:spPr>
              <a:xfrm>
                <a:off x="11351790" y="601230"/>
                <a:ext cx="216024" cy="216024"/>
              </a:xfrm>
              <a:prstGeom prst="ellipse">
                <a:avLst/>
              </a:prstGeom>
              <a:solidFill>
                <a:srgbClr val="B3DF63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Calibri" panose="020F050202020403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58" name="椭圆 57"/>
              <p:cNvSpPr/>
              <p:nvPr/>
            </p:nvSpPr>
            <p:spPr>
              <a:xfrm>
                <a:off x="11207774" y="442662"/>
                <a:ext cx="504056" cy="504056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Calibri" panose="020F0502020204030204"/>
                  <a:ea typeface="微软雅黑" panose="020B0503020204020204" pitchFamily="34" charset="-122"/>
                </a:endParaRPr>
              </a:p>
            </p:txBody>
          </p:sp>
        </p:grpSp>
        <p:cxnSp>
          <p:nvCxnSpPr>
            <p:cNvPr id="20" name="直接连接符 19"/>
            <p:cNvCxnSpPr/>
            <p:nvPr/>
          </p:nvCxnSpPr>
          <p:spPr>
            <a:xfrm>
              <a:off x="775303" y="707504"/>
              <a:ext cx="1833288" cy="0"/>
            </a:xfrm>
            <a:prstGeom prst="line">
              <a:avLst/>
            </a:prstGeom>
            <a:ln>
              <a:solidFill>
                <a:srgbClr val="B3DF6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2"/>
          <p:cNvSpPr txBox="1">
            <a:spLocks noChangeArrowheads="1"/>
          </p:cNvSpPr>
          <p:nvPr/>
        </p:nvSpPr>
        <p:spPr bwMode="auto">
          <a:xfrm>
            <a:off x="539750" y="1700213"/>
            <a:ext cx="8137525" cy="1836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indent="-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1" algn="just">
              <a:lnSpc>
                <a:spcPct val="120000"/>
              </a:lnSpc>
              <a:buClr>
                <a:schemeClr val="accent4">
                  <a:lumMod val="75000"/>
                </a:schemeClr>
              </a:buClr>
              <a:buFont typeface="Wingdings" panose="05000000000000000000" pitchFamily="2" charset="2"/>
              <a:buChar char="n"/>
            </a:pPr>
            <a:r>
              <a:rPr lang="zh-CN" altLang="zh-CN" sz="2800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例</a:t>
            </a:r>
            <a:r>
              <a:rPr lang="zh-CN" altLang="en-US" sz="2800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zh-CN" sz="2800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执行数字</a:t>
            </a:r>
            <a:r>
              <a:rPr lang="en-US" altLang="zh-CN" sz="2800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zh-CN" sz="2800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2800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zh-CN" sz="2800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的加法</a:t>
            </a:r>
            <a:endParaRPr lang="zh-CN" altLang="en-US" sz="2800" dirty="0">
              <a:latin typeface="Palatino Linotype" panose="02040502050505030304" pitchFamily="18" charset="0"/>
              <a:ea typeface="微软雅黑" panose="020B0503020204020204" pitchFamily="34" charset="-122"/>
              <a:cs typeface="Arial Unicode MS" panose="020B0604020202020204" pitchFamily="34" charset="-122"/>
            </a:endParaRPr>
          </a:p>
          <a:p>
            <a:pPr lvl="1" algn="just" eaLnBrk="1" hangingPunct="1">
              <a:lnSpc>
                <a:spcPct val="150000"/>
              </a:lnSpc>
              <a:buClr>
                <a:srgbClr val="C00000"/>
              </a:buClr>
            </a:pPr>
            <a:endParaRPr lang="zh-CN" altLang="en-US" sz="2800" dirty="0">
              <a:latin typeface="Palatino Linotype" panose="02040502050505030304" pitchFamily="18" charset="0"/>
              <a:ea typeface="微软雅黑" panose="020B0503020204020204" pitchFamily="34" charset="-122"/>
              <a:cs typeface="Arial Unicode MS" panose="020B0604020202020204" pitchFamily="34" charset="-122"/>
            </a:endParaRPr>
          </a:p>
          <a:p>
            <a:pPr lvl="1" algn="just" eaLnBrk="1" hangingPunct="1">
              <a:lnSpc>
                <a:spcPct val="150000"/>
              </a:lnSpc>
              <a:buClr>
                <a:srgbClr val="C00000"/>
              </a:buClr>
            </a:pPr>
            <a:endParaRPr lang="zh-CN" altLang="en-US" sz="2800" dirty="0">
              <a:latin typeface="Palatino Linotype" panose="02040502050505030304" pitchFamily="18" charset="0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graphicFrame>
        <p:nvGraphicFramePr>
          <p:cNvPr id="13" name="表格 12"/>
          <p:cNvGraphicFramePr>
            <a:graphicFrameLocks noGrp="1"/>
          </p:cNvGraphicFramePr>
          <p:nvPr/>
        </p:nvGraphicFramePr>
        <p:xfrm>
          <a:off x="674375" y="2708275"/>
          <a:ext cx="9774317" cy="2952750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2699803"/>
                <a:gridCol w="7074514"/>
              </a:tblGrid>
              <a:tr h="98425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dirty="0"/>
                        <a:t>机器语言</a:t>
                      </a:r>
                      <a:endParaRPr lang="zh-CN" altLang="en-US" sz="2800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32" marR="91432" marT="45727" marB="457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ym typeface="+mn-lt"/>
                        </a:rPr>
                        <a:t>11010010 00111011</a:t>
                      </a:r>
                      <a:endParaRPr lang="zh-CN" altLang="en-US" sz="2800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32" marR="91432" marT="45727" marB="45727" anchor="ctr"/>
                </a:tc>
              </a:tr>
              <a:tr h="98425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dirty="0"/>
                        <a:t>汇编语言</a:t>
                      </a:r>
                      <a:endParaRPr lang="zh-CN" altLang="en-US" sz="2800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32" marR="91432" marT="45727" marB="457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ym typeface="+mn-lt"/>
                        </a:rPr>
                        <a:t>add 2, 3, result</a:t>
                      </a:r>
                      <a:endParaRPr lang="zh-CN" altLang="en-US" sz="2800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32" marR="91432" marT="45727" marB="45727" anchor="ctr"/>
                </a:tc>
              </a:tr>
              <a:tr h="98425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dirty="0"/>
                        <a:t>高级语言</a:t>
                      </a:r>
                      <a:endParaRPr lang="zh-CN" altLang="en-US" sz="2800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32" marR="91432" marT="45727" marB="45727" anchor="ctr"/>
                </a:tc>
                <a:tc>
                  <a:txBody>
                    <a:bodyPr/>
                    <a:lstStyle/>
                    <a:p>
                      <a:pPr marL="0" marR="0" lvl="1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2800" kern="1200" dirty="0">
                          <a:sym typeface="+mn-lt"/>
                        </a:rPr>
                        <a:t>result = 2 + 3</a:t>
                      </a:r>
                      <a:endParaRPr lang="en-US" altLang="zh-CN" sz="2800" b="1" kern="1200" dirty="0">
                        <a:solidFill>
                          <a:srgbClr val="0033CC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  <a:sym typeface="+mn-lt"/>
                      </a:endParaRPr>
                    </a:p>
                  </a:txBody>
                  <a:tcPr marL="91432" marR="91432" marT="45727" marB="45727" anchor="ctr"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/>
          <p:cNvGrpSpPr/>
          <p:nvPr/>
        </p:nvGrpSpPr>
        <p:grpSpPr>
          <a:xfrm>
            <a:off x="170320" y="203448"/>
            <a:ext cx="5190653" cy="504056"/>
            <a:chOff x="169526" y="203448"/>
            <a:chExt cx="5190653" cy="504056"/>
          </a:xfrm>
        </p:grpSpPr>
        <p:sp>
          <p:nvSpPr>
            <p:cNvPr id="4" name="TextBox 3"/>
            <p:cNvSpPr txBox="1"/>
            <p:nvPr/>
          </p:nvSpPr>
          <p:spPr>
            <a:xfrm>
              <a:off x="781173" y="245839"/>
              <a:ext cx="457900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2400" b="1" spc="300">
                  <a:solidFill>
                    <a:srgbClr val="1E678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dirty="0"/>
                <a:t>程序设计语言</a:t>
              </a:r>
              <a:endParaRPr lang="zh-CN" altLang="en-US" dirty="0"/>
            </a:p>
          </p:txBody>
        </p:sp>
        <p:grpSp>
          <p:nvGrpSpPr>
            <p:cNvPr id="56" name="组合 55"/>
            <p:cNvGrpSpPr/>
            <p:nvPr/>
          </p:nvGrpSpPr>
          <p:grpSpPr>
            <a:xfrm>
              <a:off x="169526" y="203448"/>
              <a:ext cx="504056" cy="504056"/>
              <a:chOff x="11207774" y="442662"/>
              <a:chExt cx="504056" cy="504056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57" name="椭圆 56"/>
              <p:cNvSpPr/>
              <p:nvPr/>
            </p:nvSpPr>
            <p:spPr>
              <a:xfrm>
                <a:off x="11351790" y="601230"/>
                <a:ext cx="216024" cy="216024"/>
              </a:xfrm>
              <a:prstGeom prst="ellipse">
                <a:avLst/>
              </a:prstGeom>
              <a:solidFill>
                <a:srgbClr val="B3DF63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Calibri" panose="020F050202020403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58" name="椭圆 57"/>
              <p:cNvSpPr/>
              <p:nvPr/>
            </p:nvSpPr>
            <p:spPr>
              <a:xfrm>
                <a:off x="11207774" y="442662"/>
                <a:ext cx="504056" cy="504056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Calibri" panose="020F0502020204030204"/>
                  <a:ea typeface="微软雅黑" panose="020B0503020204020204" pitchFamily="34" charset="-122"/>
                </a:endParaRPr>
              </a:p>
            </p:txBody>
          </p:sp>
        </p:grpSp>
        <p:cxnSp>
          <p:nvCxnSpPr>
            <p:cNvPr id="20" name="直接连接符 19"/>
            <p:cNvCxnSpPr/>
            <p:nvPr/>
          </p:nvCxnSpPr>
          <p:spPr>
            <a:xfrm>
              <a:off x="775303" y="707504"/>
              <a:ext cx="1833288" cy="0"/>
            </a:xfrm>
            <a:prstGeom prst="line">
              <a:avLst/>
            </a:prstGeom>
            <a:ln>
              <a:solidFill>
                <a:srgbClr val="B3DF6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" name="Picture 6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66" t="51463" r="45786" b="5119"/>
          <a:stretch>
            <a:fillRect/>
          </a:stretch>
        </p:blipFill>
        <p:spPr bwMode="auto">
          <a:xfrm>
            <a:off x="5737225" y="4408141"/>
            <a:ext cx="1944688" cy="1633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0400" y="1444279"/>
            <a:ext cx="2076450" cy="174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5188" y="4576416"/>
            <a:ext cx="1816100" cy="979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5188" y="1828454"/>
            <a:ext cx="1816100" cy="974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6" name="组合 4"/>
          <p:cNvGrpSpPr/>
          <p:nvPr/>
        </p:nvGrpSpPr>
        <p:grpSpPr bwMode="auto">
          <a:xfrm>
            <a:off x="955675" y="1712566"/>
            <a:ext cx="2374900" cy="1382713"/>
            <a:chOff x="971600" y="1902197"/>
            <a:chExt cx="2374630" cy="1382787"/>
          </a:xfrm>
        </p:grpSpPr>
        <p:pic>
          <p:nvPicPr>
            <p:cNvPr id="17" name="Picture 9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1600" y="1902197"/>
              <a:ext cx="2374630" cy="10902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8" name="矩形 17"/>
            <p:cNvSpPr/>
            <p:nvPr/>
          </p:nvSpPr>
          <p:spPr>
            <a:xfrm>
              <a:off x="1331922" y="2902376"/>
              <a:ext cx="1511128" cy="3826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zh-CN" altLang="en-US" sz="1600" dirty="0">
                  <a:solidFill>
                    <a:schemeClr val="tx1"/>
                  </a:solidFill>
                  <a:ea typeface="微软雅黑 Light" panose="020B0502040204020203" charset="-122"/>
                </a:rPr>
                <a:t>高级语言</a:t>
              </a:r>
              <a:endParaRPr lang="zh-CN" altLang="en-US" sz="1600" dirty="0">
                <a:solidFill>
                  <a:schemeClr val="tx1"/>
                </a:solidFill>
                <a:ea typeface="微软雅黑 Light" panose="020B0502040204020203" charset="-122"/>
              </a:endParaRPr>
            </a:p>
          </p:txBody>
        </p:sp>
      </p:grpSp>
      <p:grpSp>
        <p:nvGrpSpPr>
          <p:cNvPr id="19" name="组合 6"/>
          <p:cNvGrpSpPr/>
          <p:nvPr/>
        </p:nvGrpSpPr>
        <p:grpSpPr bwMode="auto">
          <a:xfrm>
            <a:off x="1460500" y="4192241"/>
            <a:ext cx="1166813" cy="1944688"/>
            <a:chOff x="1460533" y="4293096"/>
            <a:chExt cx="1167251" cy="1944216"/>
          </a:xfrm>
        </p:grpSpPr>
        <p:pic>
          <p:nvPicPr>
            <p:cNvPr id="21" name="Picture 8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61585" y="4293096"/>
              <a:ext cx="864096" cy="15609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2" name="矩形 21"/>
            <p:cNvSpPr/>
            <p:nvPr/>
          </p:nvSpPr>
          <p:spPr>
            <a:xfrm>
              <a:off x="1460533" y="5950044"/>
              <a:ext cx="1167251" cy="28726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zh-CN" altLang="en-US" sz="1600" dirty="0">
                  <a:solidFill>
                    <a:schemeClr val="tx1"/>
                  </a:solidFill>
                  <a:ea typeface="微软雅黑 Light" panose="020B0502040204020203" charset="-122"/>
                </a:rPr>
                <a:t>低级语言</a:t>
              </a:r>
              <a:endParaRPr lang="zh-CN" altLang="en-US" sz="1600" dirty="0">
                <a:solidFill>
                  <a:schemeClr val="tx1"/>
                </a:solidFill>
                <a:ea typeface="微软雅黑 Light" panose="020B0502040204020203" charset="-122"/>
              </a:endParaRPr>
            </a:p>
          </p:txBody>
        </p:sp>
      </p:grpSp>
      <p:grpSp>
        <p:nvGrpSpPr>
          <p:cNvPr id="23" name="组合 22"/>
          <p:cNvGrpSpPr/>
          <p:nvPr/>
        </p:nvGrpSpPr>
        <p:grpSpPr bwMode="auto">
          <a:xfrm>
            <a:off x="638175" y="2803179"/>
            <a:ext cx="1893888" cy="1970087"/>
            <a:chOff x="638944" y="2761714"/>
            <a:chExt cx="1893117" cy="1970439"/>
          </a:xfrm>
        </p:grpSpPr>
        <p:pic>
          <p:nvPicPr>
            <p:cNvPr id="24" name="Picture 13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4466861">
              <a:off x="172837" y="3227821"/>
              <a:ext cx="1970439" cy="1038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5" name="矩形 24"/>
            <p:cNvSpPr/>
            <p:nvPr/>
          </p:nvSpPr>
          <p:spPr>
            <a:xfrm>
              <a:off x="1322878" y="3468277"/>
              <a:ext cx="1209183" cy="4318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zh-CN" altLang="en-US" sz="2200" b="1" dirty="0">
                  <a:solidFill>
                    <a:srgbClr val="0070C0"/>
                  </a:solidFill>
                  <a:ea typeface="微软雅黑 Light" panose="020B0502040204020203" charset="-122"/>
                </a:rPr>
                <a:t>翻 译</a:t>
              </a:r>
              <a:endParaRPr lang="zh-CN" altLang="en-US" sz="2200" b="1" dirty="0">
                <a:solidFill>
                  <a:srgbClr val="0070C0"/>
                </a:solidFill>
                <a:ea typeface="微软雅黑 Light" panose="020B0502040204020203" charset="-122"/>
              </a:endParaRPr>
            </a:p>
          </p:txBody>
        </p:sp>
      </p:grpSp>
      <p:sp>
        <p:nvSpPr>
          <p:cNvPr id="26" name="矩形 25"/>
          <p:cNvSpPr/>
          <p:nvPr/>
        </p:nvSpPr>
        <p:spPr>
          <a:xfrm>
            <a:off x="3330575" y="3293716"/>
            <a:ext cx="3200400" cy="863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2200" b="1" dirty="0">
                <a:solidFill>
                  <a:srgbClr val="0070C0"/>
                </a:solidFill>
                <a:ea typeface="微软雅黑 Light" panose="020B0502040204020203" charset="-122"/>
              </a:rPr>
              <a:t>编译方式和解释方式</a:t>
            </a:r>
            <a:endParaRPr lang="zh-CN" altLang="en-US" sz="2200" b="1" dirty="0">
              <a:solidFill>
                <a:srgbClr val="0070C0"/>
              </a:solidFill>
              <a:ea typeface="微软雅黑 Light" panose="020B0502040204020203" charset="-122"/>
            </a:endParaRPr>
          </a:p>
        </p:txBody>
      </p:sp>
      <p:cxnSp>
        <p:nvCxnSpPr>
          <p:cNvPr id="27" name="直接箭头连接符 26"/>
          <p:cNvCxnSpPr>
            <a:stCxn id="25" idx="3"/>
            <a:endCxn id="26" idx="1"/>
          </p:cNvCxnSpPr>
          <p:nvPr/>
        </p:nvCxnSpPr>
        <p:spPr>
          <a:xfrm>
            <a:off x="2532063" y="3725516"/>
            <a:ext cx="798512" cy="0"/>
          </a:xfrm>
          <a:prstGeom prst="straightConnector1">
            <a:avLst/>
          </a:prstGeom>
          <a:ln w="38100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/>
        </p:nvSpPr>
        <p:spPr>
          <a:xfrm>
            <a:off x="9640887" y="2363208"/>
            <a:ext cx="553998" cy="2513233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400" b="1" spc="300" dirty="0">
                <a:solidFill>
                  <a:srgbClr val="00B0F0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程序的执行方式</a:t>
            </a:r>
            <a:endParaRPr lang="zh-CN" altLang="en-US" sz="2400" b="1" spc="300" dirty="0">
              <a:solidFill>
                <a:srgbClr val="00B0F0">
                  <a:lumMod val="7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/>
          <p:cNvGrpSpPr/>
          <p:nvPr/>
        </p:nvGrpSpPr>
        <p:grpSpPr>
          <a:xfrm>
            <a:off x="170320" y="203448"/>
            <a:ext cx="2439065" cy="504056"/>
            <a:chOff x="169526" y="203448"/>
            <a:chExt cx="2439065" cy="504056"/>
          </a:xfrm>
        </p:grpSpPr>
        <p:sp>
          <p:nvSpPr>
            <p:cNvPr id="4" name="TextBox 3"/>
            <p:cNvSpPr txBox="1"/>
            <p:nvPr/>
          </p:nvSpPr>
          <p:spPr>
            <a:xfrm>
              <a:off x="781173" y="245839"/>
              <a:ext cx="17398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spc="300" dirty="0">
                  <a:solidFill>
                    <a:srgbClr val="1E678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编译</a:t>
              </a:r>
              <a:endParaRPr lang="zh-CN" altLang="en-US" sz="2000" b="1" spc="300" dirty="0">
                <a:solidFill>
                  <a:srgbClr val="1E6787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56" name="组合 55"/>
            <p:cNvGrpSpPr/>
            <p:nvPr/>
          </p:nvGrpSpPr>
          <p:grpSpPr>
            <a:xfrm>
              <a:off x="169526" y="203448"/>
              <a:ext cx="504056" cy="504056"/>
              <a:chOff x="11207774" y="442662"/>
              <a:chExt cx="504056" cy="504056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57" name="椭圆 56"/>
              <p:cNvSpPr/>
              <p:nvPr/>
            </p:nvSpPr>
            <p:spPr>
              <a:xfrm>
                <a:off x="11351790" y="601230"/>
                <a:ext cx="216024" cy="216024"/>
              </a:xfrm>
              <a:prstGeom prst="ellipse">
                <a:avLst/>
              </a:prstGeom>
              <a:solidFill>
                <a:srgbClr val="B3DF63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Calibri" panose="020F050202020403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58" name="椭圆 57"/>
              <p:cNvSpPr/>
              <p:nvPr/>
            </p:nvSpPr>
            <p:spPr>
              <a:xfrm>
                <a:off x="11207774" y="442662"/>
                <a:ext cx="504056" cy="504056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Calibri" panose="020F0502020204030204"/>
                  <a:ea typeface="微软雅黑" panose="020B0503020204020204" pitchFamily="34" charset="-122"/>
                </a:endParaRPr>
              </a:p>
            </p:txBody>
          </p:sp>
        </p:grpSp>
        <p:cxnSp>
          <p:nvCxnSpPr>
            <p:cNvPr id="20" name="直接连接符 19"/>
            <p:cNvCxnSpPr/>
            <p:nvPr/>
          </p:nvCxnSpPr>
          <p:spPr>
            <a:xfrm>
              <a:off x="775303" y="707504"/>
              <a:ext cx="1833288" cy="0"/>
            </a:xfrm>
            <a:prstGeom prst="line">
              <a:avLst/>
            </a:prstGeom>
            <a:ln>
              <a:solidFill>
                <a:srgbClr val="B3DF6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TextBox 2"/>
          <p:cNvSpPr txBox="1">
            <a:spLocks noChangeArrowheads="1"/>
          </p:cNvSpPr>
          <p:nvPr/>
        </p:nvSpPr>
        <p:spPr bwMode="auto">
          <a:xfrm>
            <a:off x="511633" y="1671058"/>
            <a:ext cx="10104328" cy="13168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indent="-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1" algn="just" eaLnBrk="1" hangingPunct="1">
              <a:lnSpc>
                <a:spcPct val="150000"/>
              </a:lnSpc>
              <a:buClr>
                <a:schemeClr val="accent4">
                  <a:lumMod val="75000"/>
                </a:schemeClr>
              </a:buClr>
              <a:buFont typeface="Wingdings" panose="05000000000000000000" pitchFamily="2" charset="2"/>
              <a:buChar char="n"/>
            </a:pPr>
            <a:r>
              <a:rPr lang="zh-CN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Palatino Linotype" panose="02040502050505030304" pitchFamily="18" charset="0"/>
                <a:ea typeface="微软雅黑" panose="020B0503020204020204" pitchFamily="34" charset="-122"/>
                <a:cs typeface="Arial Unicode MS" panose="020B0604020202020204" pitchFamily="34" charset="-122"/>
              </a:rPr>
              <a:t>编译是将高级语言源代码转换成机器语言</a:t>
            </a:r>
            <a:r>
              <a:rPr lang="zh-CN" altLang="zh-CN" sz="2800" b="1" dirty="0">
                <a:solidFill>
                  <a:schemeClr val="accent5">
                    <a:lumMod val="75000"/>
                  </a:schemeClr>
                </a:solidFill>
                <a:latin typeface="Palatino Linotype" panose="02040502050505030304" pitchFamily="18" charset="0"/>
                <a:ea typeface="微软雅黑" panose="020B0503020204020204" pitchFamily="34" charset="-122"/>
                <a:cs typeface="Arial Unicode MS" panose="020B0604020202020204" pitchFamily="34" charset="-122"/>
              </a:rPr>
              <a:t>目标代码</a:t>
            </a:r>
            <a:r>
              <a:rPr lang="zh-CN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Palatino Linotype" panose="02040502050505030304" pitchFamily="18" charset="0"/>
                <a:ea typeface="微软雅黑" panose="020B0503020204020204" pitchFamily="34" charset="-122"/>
                <a:cs typeface="Arial Unicode MS" panose="020B0604020202020204" pitchFamily="34" charset="-122"/>
              </a:rPr>
              <a:t>的过程，执行编译的计算机程序称为编译器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Palatino Linotype" panose="02040502050505030304" pitchFamily="18" charset="0"/>
                <a:ea typeface="微软雅黑" panose="020B0503020204020204" pitchFamily="34" charset="-122"/>
                <a:cs typeface="Arial Unicode MS" panose="020B0604020202020204" pitchFamily="34" charset="-122"/>
              </a:rPr>
              <a:t>。</a:t>
            </a: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Palatino Linotype" panose="02040502050505030304" pitchFamily="18" charset="0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graphicFrame>
        <p:nvGraphicFramePr>
          <p:cNvPr id="30" name="对象 3"/>
          <p:cNvGraphicFramePr>
            <a:graphicFrameLocks noChangeAspect="1"/>
          </p:cNvGraphicFramePr>
          <p:nvPr/>
        </p:nvGraphicFramePr>
        <p:xfrm>
          <a:off x="1685925" y="3220071"/>
          <a:ext cx="8820150" cy="2520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7" name="" r:id="rId1" imgW="10058400" imgH="2908300" progId="Visio.Drawing.11">
                  <p:embed/>
                </p:oleObj>
              </mc:Choice>
              <mc:Fallback>
                <p:oleObj name="" r:id="rId1" imgW="10058400" imgH="2908300" progId="Visio.Drawing.11">
                  <p:embed/>
                  <p:pic>
                    <p:nvPicPr>
                      <p:cNvPr id="0" name="对象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85925" y="3220071"/>
                        <a:ext cx="8820150" cy="2520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" name="上箭头标注 2"/>
          <p:cNvSpPr/>
          <p:nvPr/>
        </p:nvSpPr>
        <p:spPr>
          <a:xfrm>
            <a:off x="1341095" y="4212452"/>
            <a:ext cx="1730375" cy="1068387"/>
          </a:xfrm>
          <a:prstGeom prst="upArrowCallout">
            <a:avLst>
              <a:gd name="adj1" fmla="val 18059"/>
              <a:gd name="adj2" fmla="val 20372"/>
              <a:gd name="adj3" fmla="val 25000"/>
              <a:gd name="adj4" fmla="val 6497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2400" b="1" dirty="0">
                <a:solidFill>
                  <a:schemeClr val="bg1"/>
                </a:solidFill>
              </a:rPr>
              <a:t>静态语言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/>
          <p:cNvGrpSpPr/>
          <p:nvPr/>
        </p:nvGrpSpPr>
        <p:grpSpPr>
          <a:xfrm>
            <a:off x="170320" y="203448"/>
            <a:ext cx="2540786" cy="504056"/>
            <a:chOff x="169526" y="203448"/>
            <a:chExt cx="2540786" cy="504056"/>
          </a:xfrm>
        </p:grpSpPr>
        <p:sp>
          <p:nvSpPr>
            <p:cNvPr id="4" name="TextBox 3"/>
            <p:cNvSpPr txBox="1"/>
            <p:nvPr/>
          </p:nvSpPr>
          <p:spPr>
            <a:xfrm>
              <a:off x="781173" y="245839"/>
              <a:ext cx="192913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spc="300" dirty="0">
                  <a:solidFill>
                    <a:srgbClr val="1E678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解释</a:t>
              </a:r>
              <a:endParaRPr lang="zh-CN" altLang="en-US" sz="2000" b="1" spc="300" dirty="0">
                <a:solidFill>
                  <a:srgbClr val="1E6787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56" name="组合 55"/>
            <p:cNvGrpSpPr/>
            <p:nvPr/>
          </p:nvGrpSpPr>
          <p:grpSpPr>
            <a:xfrm>
              <a:off x="169526" y="203448"/>
              <a:ext cx="504056" cy="504056"/>
              <a:chOff x="11207774" y="442662"/>
              <a:chExt cx="504056" cy="504056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57" name="椭圆 56"/>
              <p:cNvSpPr/>
              <p:nvPr/>
            </p:nvSpPr>
            <p:spPr>
              <a:xfrm>
                <a:off x="11351790" y="601230"/>
                <a:ext cx="216024" cy="216024"/>
              </a:xfrm>
              <a:prstGeom prst="ellipse">
                <a:avLst/>
              </a:prstGeom>
              <a:solidFill>
                <a:srgbClr val="B3DF63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Calibri" panose="020F050202020403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58" name="椭圆 57"/>
              <p:cNvSpPr/>
              <p:nvPr/>
            </p:nvSpPr>
            <p:spPr>
              <a:xfrm>
                <a:off x="11207774" y="442662"/>
                <a:ext cx="504056" cy="504056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Calibri" panose="020F0502020204030204"/>
                  <a:ea typeface="微软雅黑" panose="020B0503020204020204" pitchFamily="34" charset="-122"/>
                </a:endParaRPr>
              </a:p>
            </p:txBody>
          </p:sp>
        </p:grpSp>
        <p:cxnSp>
          <p:nvCxnSpPr>
            <p:cNvPr id="20" name="直接连接符 19"/>
            <p:cNvCxnSpPr/>
            <p:nvPr/>
          </p:nvCxnSpPr>
          <p:spPr>
            <a:xfrm>
              <a:off x="775303" y="707504"/>
              <a:ext cx="1833288" cy="0"/>
            </a:xfrm>
            <a:prstGeom prst="line">
              <a:avLst/>
            </a:prstGeom>
            <a:ln>
              <a:solidFill>
                <a:srgbClr val="B3DF6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TextBox 2"/>
          <p:cNvSpPr txBox="1">
            <a:spLocks noChangeArrowheads="1"/>
          </p:cNvSpPr>
          <p:nvPr/>
        </p:nvSpPr>
        <p:spPr bwMode="auto">
          <a:xfrm>
            <a:off x="511633" y="1671058"/>
            <a:ext cx="10104328" cy="13168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indent="-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1" algn="just">
              <a:lnSpc>
                <a:spcPct val="150000"/>
              </a:lnSpc>
              <a:buClr>
                <a:schemeClr val="accent4">
                  <a:lumMod val="75000"/>
                </a:schemeClr>
              </a:buClr>
              <a:buFont typeface="Wingdings" panose="05000000000000000000" pitchFamily="2" charset="2"/>
              <a:buChar char="n"/>
            </a:pPr>
            <a:r>
              <a:rPr lang="zh-CN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Palatino Linotype" panose="02040502050505030304" pitchFamily="18" charset="0"/>
                <a:ea typeface="微软雅黑" panose="020B0503020204020204" pitchFamily="34" charset="-122"/>
                <a:cs typeface="Arial Unicode MS" panose="020B0604020202020204" pitchFamily="34" charset="-122"/>
              </a:rPr>
              <a:t>解释是将源代码</a:t>
            </a:r>
            <a:r>
              <a:rPr lang="zh-CN" altLang="zh-CN" sz="2800" b="1" dirty="0">
                <a:solidFill>
                  <a:schemeClr val="accent5">
                    <a:lumMod val="75000"/>
                  </a:schemeClr>
                </a:solidFill>
                <a:latin typeface="Palatino Linotype" panose="02040502050505030304" pitchFamily="18" charset="0"/>
                <a:ea typeface="微软雅黑" panose="020B0503020204020204" pitchFamily="34" charset="-122"/>
              </a:rPr>
              <a:t>逐条转换</a:t>
            </a:r>
            <a:r>
              <a:rPr lang="zh-CN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Palatino Linotype" panose="02040502050505030304" pitchFamily="18" charset="0"/>
                <a:ea typeface="微软雅黑" panose="020B0503020204020204" pitchFamily="34" charset="-122"/>
              </a:rPr>
              <a:t>成目标代码同时</a:t>
            </a:r>
            <a:r>
              <a:rPr lang="zh-CN" altLang="zh-CN" sz="2800" b="1" dirty="0">
                <a:solidFill>
                  <a:schemeClr val="accent5">
                    <a:lumMod val="75000"/>
                  </a:schemeClr>
                </a:solidFill>
                <a:latin typeface="Palatino Linotype" panose="02040502050505030304" pitchFamily="18" charset="0"/>
                <a:ea typeface="微软雅黑" panose="020B0503020204020204" pitchFamily="34" charset="-122"/>
              </a:rPr>
              <a:t>逐条运行</a:t>
            </a:r>
            <a:r>
              <a:rPr lang="zh-CN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Palatino Linotype" panose="02040502050505030304" pitchFamily="18" charset="0"/>
                <a:ea typeface="微软雅黑" panose="020B0503020204020204" pitchFamily="34" charset="-122"/>
              </a:rPr>
              <a:t>目标代码的过程。执行解释的计算机程序称为解释器。</a:t>
            </a: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Palatino Linotype" panose="02040502050505030304" pitchFamily="18" charset="0"/>
              <a:ea typeface="微软雅黑" panose="020B0503020204020204" pitchFamily="34" charset="-122"/>
            </a:endParaRPr>
          </a:p>
        </p:txBody>
      </p:sp>
      <p:graphicFrame>
        <p:nvGraphicFramePr>
          <p:cNvPr id="11" name="对象 7"/>
          <p:cNvGraphicFramePr>
            <a:graphicFrameLocks noChangeAspect="1"/>
          </p:cNvGraphicFramePr>
          <p:nvPr/>
        </p:nvGraphicFramePr>
        <p:xfrm>
          <a:off x="3589918" y="3549302"/>
          <a:ext cx="6840538" cy="2116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1" name="" r:id="rId1" imgW="7327900" imgH="2235200" progId="Visio.Drawing.11">
                  <p:embed/>
                </p:oleObj>
              </mc:Choice>
              <mc:Fallback>
                <p:oleObj name="" r:id="rId1" imgW="7327900" imgH="2235200" progId="Visio.Drawing.11">
                  <p:embed/>
                  <p:pic>
                    <p:nvPicPr>
                      <p:cNvPr id="0" name="对象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89918" y="3549302"/>
                        <a:ext cx="6840538" cy="21161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右箭头标注 2"/>
          <p:cNvSpPr/>
          <p:nvPr/>
        </p:nvSpPr>
        <p:spPr>
          <a:xfrm>
            <a:off x="1673554" y="3508820"/>
            <a:ext cx="1871662" cy="1098550"/>
          </a:xfrm>
          <a:prstGeom prst="rightArrowCallout">
            <a:avLst>
              <a:gd name="adj1" fmla="val 21169"/>
              <a:gd name="adj2" fmla="val 17337"/>
              <a:gd name="adj3" fmla="val 21169"/>
              <a:gd name="adj4" fmla="val 7794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2400" b="1" dirty="0">
                <a:solidFill>
                  <a:schemeClr val="bg1"/>
                </a:solidFill>
              </a:rPr>
              <a:t>脚本语言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/>
          <p:cNvGrpSpPr/>
          <p:nvPr/>
        </p:nvGrpSpPr>
        <p:grpSpPr>
          <a:xfrm>
            <a:off x="170320" y="203448"/>
            <a:ext cx="5190653" cy="504056"/>
            <a:chOff x="169526" y="203448"/>
            <a:chExt cx="5190653" cy="504056"/>
          </a:xfrm>
        </p:grpSpPr>
        <p:sp>
          <p:nvSpPr>
            <p:cNvPr id="4" name="TextBox 3"/>
            <p:cNvSpPr txBox="1"/>
            <p:nvPr/>
          </p:nvSpPr>
          <p:spPr>
            <a:xfrm>
              <a:off x="781173" y="245839"/>
              <a:ext cx="457900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2400" b="1" spc="300">
                  <a:solidFill>
                    <a:srgbClr val="1E678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dirty="0"/>
                <a:t>编译和解释比较</a:t>
              </a:r>
              <a:endParaRPr lang="zh-CN" altLang="en-US" dirty="0"/>
            </a:p>
          </p:txBody>
        </p:sp>
        <p:grpSp>
          <p:nvGrpSpPr>
            <p:cNvPr id="56" name="组合 55"/>
            <p:cNvGrpSpPr/>
            <p:nvPr/>
          </p:nvGrpSpPr>
          <p:grpSpPr>
            <a:xfrm>
              <a:off x="169526" y="203448"/>
              <a:ext cx="504056" cy="504056"/>
              <a:chOff x="11207774" y="442662"/>
              <a:chExt cx="504056" cy="504056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57" name="椭圆 56"/>
              <p:cNvSpPr/>
              <p:nvPr/>
            </p:nvSpPr>
            <p:spPr>
              <a:xfrm>
                <a:off x="11351790" y="601230"/>
                <a:ext cx="216024" cy="216024"/>
              </a:xfrm>
              <a:prstGeom prst="ellipse">
                <a:avLst/>
              </a:prstGeom>
              <a:solidFill>
                <a:srgbClr val="B3DF63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Calibri" panose="020F050202020403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58" name="椭圆 57"/>
              <p:cNvSpPr/>
              <p:nvPr/>
            </p:nvSpPr>
            <p:spPr>
              <a:xfrm>
                <a:off x="11207774" y="442662"/>
                <a:ext cx="504056" cy="504056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Calibri" panose="020F0502020204030204"/>
                  <a:ea typeface="微软雅黑" panose="020B0503020204020204" pitchFamily="34" charset="-122"/>
                </a:endParaRPr>
              </a:p>
            </p:txBody>
          </p:sp>
        </p:grpSp>
        <p:cxnSp>
          <p:nvCxnSpPr>
            <p:cNvPr id="20" name="直接连接符 19"/>
            <p:cNvCxnSpPr/>
            <p:nvPr/>
          </p:nvCxnSpPr>
          <p:spPr>
            <a:xfrm>
              <a:off x="775303" y="707504"/>
              <a:ext cx="1833288" cy="0"/>
            </a:xfrm>
            <a:prstGeom prst="line">
              <a:avLst/>
            </a:prstGeom>
            <a:ln>
              <a:solidFill>
                <a:srgbClr val="B3DF6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1" name="表格 10"/>
          <p:cNvGraphicFramePr>
            <a:graphicFrameLocks noGrp="1"/>
          </p:cNvGraphicFramePr>
          <p:nvPr/>
        </p:nvGraphicFramePr>
        <p:xfrm>
          <a:off x="435084" y="1481001"/>
          <a:ext cx="10610230" cy="51248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0326"/>
                <a:gridCol w="4614952"/>
                <a:gridCol w="4614952"/>
              </a:tblGrid>
              <a:tr h="727099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dirty="0"/>
                        <a:t>编译</a:t>
                      </a:r>
                      <a:endParaRPr lang="zh-CN" alt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dirty="0"/>
                        <a:t>解释</a:t>
                      </a:r>
                      <a:endParaRPr lang="zh-CN" altLang="en-US" sz="2800" dirty="0"/>
                    </a:p>
                  </a:txBody>
                  <a:tcPr anchor="ctr"/>
                </a:tc>
              </a:tr>
              <a:tr h="122413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执行方式</a:t>
                      </a:r>
                      <a:endParaRPr lang="zh-CN" altLang="en-US" sz="2000" b="1" dirty="0"/>
                    </a:p>
                  </a:txBody>
                  <a:tcPr vert="eaVert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2000" dirty="0">
                          <a:sym typeface="+mn-lt"/>
                        </a:rPr>
                        <a:t>一次性地翻译，一旦程序被编译，不再需要编译程序或源代码。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2000" dirty="0">
                          <a:sym typeface="+mn-lt"/>
                        </a:rPr>
                        <a:t>翻译一条执行一条，在每次程序运行时都需要解释器和源代码。</a:t>
                      </a:r>
                      <a:endParaRPr lang="zh-CN" altLang="en-US" sz="2000" dirty="0"/>
                    </a:p>
                  </a:txBody>
                  <a:tcPr anchor="ctr"/>
                </a:tc>
              </a:tr>
              <a:tr h="317362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各有优势</a:t>
                      </a:r>
                      <a:endParaRPr lang="zh-CN" altLang="en-US" sz="2000" b="1" dirty="0"/>
                    </a:p>
                  </a:txBody>
                  <a:tcPr vert="eaVert" anchor="ctr"/>
                </a:tc>
                <a:tc>
                  <a:txBody>
                    <a:bodyPr/>
                    <a:lstStyle/>
                    <a:p>
                      <a:pPr marL="342900" indent="-342900">
                        <a:lnSpc>
                          <a:spcPct val="120000"/>
                        </a:lnSpc>
                        <a:buClr>
                          <a:srgbClr val="C00000"/>
                        </a:buClr>
                        <a:buSzPct val="80000"/>
                        <a:buFont typeface="Wingdings" panose="05000000000000000000" pitchFamily="2" charset="2"/>
                        <a:buChar char="n"/>
                      </a:pPr>
                      <a:r>
                        <a:rPr lang="zh-CN" altLang="en-US" sz="2000" dirty="0">
                          <a:sym typeface="+mn-lt"/>
                        </a:rPr>
                        <a:t>对于相同源代码，编译所产生的目标代码执行速度更快。</a:t>
                      </a:r>
                      <a:endParaRPr lang="en-US" altLang="zh-CN" sz="2000" dirty="0">
                        <a:sym typeface="+mn-lt"/>
                      </a:endParaRPr>
                    </a:p>
                    <a:p>
                      <a:pPr marL="342900" marR="0" lvl="1" indent="-342900" algn="l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ct val="80000"/>
                        <a:buFont typeface="Wingdings" panose="05000000000000000000" pitchFamily="2" charset="2"/>
                        <a:buChar char="n"/>
                        <a:defRPr/>
                      </a:pPr>
                      <a:r>
                        <a:rPr lang="zh-CN" altLang="en-US" sz="2000" dirty="0">
                          <a:sym typeface="+mn-lt"/>
                        </a:rPr>
                        <a:t>目标代码不需要编译器就可以运行，在同类型操作系统上使用灵活。</a:t>
                      </a:r>
                      <a:endParaRPr lang="en-US" altLang="zh-CN" sz="2000" dirty="0">
                        <a:sym typeface="+mn-lt"/>
                      </a:endParaRPr>
                    </a:p>
                    <a:p>
                      <a:pPr marL="342900" marR="0" lvl="1" indent="-342900" algn="l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ct val="80000"/>
                        <a:buFont typeface="Wingdings" panose="05000000000000000000" pitchFamily="2" charset="2"/>
                        <a:buChar char="n"/>
                        <a:defRPr/>
                      </a:pPr>
                      <a:r>
                        <a:rPr lang="zh-CN" altLang="en-US" sz="2000" dirty="0">
                          <a:sym typeface="+mn-lt"/>
                        </a:rPr>
                        <a:t>编译器一般都集成尽可能多的优化技术，使生成的目标代码具备更好的执行效率。</a:t>
                      </a:r>
                      <a:endParaRPr lang="en-US" altLang="zh-CN" sz="1800" dirty="0"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lnSpc>
                          <a:spcPct val="120000"/>
                        </a:lnSpc>
                        <a:buClr>
                          <a:srgbClr val="C00000"/>
                        </a:buClr>
                        <a:buSzPct val="80000"/>
                        <a:buFont typeface="Wingdings" panose="05000000000000000000" pitchFamily="2" charset="2"/>
                        <a:buChar char="n"/>
                      </a:pPr>
                      <a:r>
                        <a:rPr lang="zh-CN" altLang="en-US" dirty="0"/>
                        <a:t>解释执行需要保留源代码，程序纠错和维护十分方便。</a:t>
                      </a:r>
                      <a:endParaRPr lang="zh-CN" altLang="en-US" dirty="0"/>
                    </a:p>
                    <a:p>
                      <a:pPr marL="285750" indent="-285750">
                        <a:lnSpc>
                          <a:spcPct val="120000"/>
                        </a:lnSpc>
                        <a:buClr>
                          <a:srgbClr val="C00000"/>
                        </a:buClr>
                        <a:buSzPct val="80000"/>
                        <a:buFont typeface="Wingdings" panose="05000000000000000000" pitchFamily="2" charset="2"/>
                        <a:buChar char="n"/>
                      </a:pPr>
                      <a:r>
                        <a:rPr lang="zh-CN" altLang="en-US" dirty="0"/>
                        <a:t>只要存在解释器，源代码可以在任何操作系统上运行，可移植性好</a:t>
                      </a:r>
                      <a:endParaRPr lang="zh-CN" altLang="en-US" dirty="0"/>
                    </a:p>
                    <a:p>
                      <a:pPr marL="285750" indent="-285750">
                        <a:lnSpc>
                          <a:spcPct val="120000"/>
                        </a:lnSpc>
                        <a:buClr>
                          <a:srgbClr val="C00000"/>
                        </a:buClr>
                        <a:buSzPct val="80000"/>
                        <a:buFont typeface="Wingdings" panose="05000000000000000000" pitchFamily="2" charset="2"/>
                        <a:buChar char="n"/>
                      </a:pPr>
                      <a:r>
                        <a:rPr lang="zh-CN" altLang="en-US" dirty="0"/>
                        <a:t>解释器不能集成太多优化技术，因为代码优化技术会消耗运行时间，使整个程序的执行速度受到影响。</a:t>
                      </a:r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/>
          <p:cNvGrpSpPr/>
          <p:nvPr/>
        </p:nvGrpSpPr>
        <p:grpSpPr>
          <a:xfrm>
            <a:off x="170320" y="203448"/>
            <a:ext cx="5190653" cy="504056"/>
            <a:chOff x="169526" y="203448"/>
            <a:chExt cx="5190653" cy="504056"/>
          </a:xfrm>
        </p:grpSpPr>
        <p:sp>
          <p:nvSpPr>
            <p:cNvPr id="4" name="TextBox 3"/>
            <p:cNvSpPr txBox="1"/>
            <p:nvPr/>
          </p:nvSpPr>
          <p:spPr>
            <a:xfrm>
              <a:off x="781173" y="245839"/>
              <a:ext cx="457900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2400" b="1" spc="300">
                  <a:solidFill>
                    <a:srgbClr val="1E678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dirty="0"/>
                <a:t>如何编写程序</a:t>
              </a:r>
              <a:endParaRPr lang="zh-CN" altLang="en-US" dirty="0"/>
            </a:p>
          </p:txBody>
        </p:sp>
        <p:grpSp>
          <p:nvGrpSpPr>
            <p:cNvPr id="56" name="组合 55"/>
            <p:cNvGrpSpPr/>
            <p:nvPr/>
          </p:nvGrpSpPr>
          <p:grpSpPr>
            <a:xfrm>
              <a:off x="169526" y="203448"/>
              <a:ext cx="504056" cy="504056"/>
              <a:chOff x="11207774" y="442662"/>
              <a:chExt cx="504056" cy="504056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57" name="椭圆 56"/>
              <p:cNvSpPr/>
              <p:nvPr/>
            </p:nvSpPr>
            <p:spPr>
              <a:xfrm>
                <a:off x="11351790" y="601230"/>
                <a:ext cx="216024" cy="216024"/>
              </a:xfrm>
              <a:prstGeom prst="ellipse">
                <a:avLst/>
              </a:prstGeom>
              <a:solidFill>
                <a:srgbClr val="B3DF63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Calibri" panose="020F050202020403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58" name="椭圆 57"/>
              <p:cNvSpPr/>
              <p:nvPr/>
            </p:nvSpPr>
            <p:spPr>
              <a:xfrm>
                <a:off x="11207774" y="442662"/>
                <a:ext cx="504056" cy="504056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Calibri" panose="020F0502020204030204"/>
                  <a:ea typeface="微软雅黑" panose="020B0503020204020204" pitchFamily="34" charset="-122"/>
                </a:endParaRPr>
              </a:p>
            </p:txBody>
          </p:sp>
        </p:grpSp>
        <p:cxnSp>
          <p:nvCxnSpPr>
            <p:cNvPr id="20" name="直接连接符 19"/>
            <p:cNvCxnSpPr/>
            <p:nvPr/>
          </p:nvCxnSpPr>
          <p:spPr>
            <a:xfrm>
              <a:off x="775303" y="707504"/>
              <a:ext cx="1833288" cy="0"/>
            </a:xfrm>
            <a:prstGeom prst="line">
              <a:avLst/>
            </a:prstGeom>
            <a:ln>
              <a:solidFill>
                <a:srgbClr val="B3DF6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3" name="椭圆 72"/>
          <p:cNvSpPr/>
          <p:nvPr/>
        </p:nvSpPr>
        <p:spPr>
          <a:xfrm>
            <a:off x="6331848" y="1778304"/>
            <a:ext cx="576519" cy="576474"/>
          </a:xfrm>
          <a:prstGeom prst="ellipse">
            <a:avLst/>
          </a:prstGeom>
          <a:solidFill>
            <a:srgbClr val="1E6787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0" tIns="45699" rIns="91400" bIns="45699" rtlCol="0" anchor="ctr"/>
          <a:lstStyle/>
          <a:p>
            <a:pPr algn="ctr"/>
            <a:r>
              <a:rPr lang="en-US" altLang="zh-CN" sz="32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 MT Std" pitchFamily="34" charset="0"/>
                <a:ea typeface="微软雅黑" panose="020B0503020204020204" pitchFamily="34" charset="-122"/>
              </a:rPr>
              <a:t>1</a:t>
            </a:r>
            <a:endParaRPr lang="zh-CN" altLang="en-US" sz="32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 MT Std" pitchFamily="34" charset="0"/>
              <a:ea typeface="微软雅黑" panose="020B0503020204020204" pitchFamily="34" charset="-122"/>
            </a:endParaRPr>
          </a:p>
        </p:txBody>
      </p:sp>
      <p:cxnSp>
        <p:nvCxnSpPr>
          <p:cNvPr id="74" name="直接连接符 73"/>
          <p:cNvCxnSpPr/>
          <p:nvPr/>
        </p:nvCxnSpPr>
        <p:spPr>
          <a:xfrm>
            <a:off x="6908879" y="2066051"/>
            <a:ext cx="1006860" cy="0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  <a:prstDash val="dash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标题 11"/>
          <p:cNvSpPr txBox="1"/>
          <p:nvPr/>
        </p:nvSpPr>
        <p:spPr>
          <a:xfrm>
            <a:off x="7938236" y="1845582"/>
            <a:ext cx="3721043" cy="509196"/>
          </a:xfrm>
          <a:prstGeom prst="rect">
            <a:avLst/>
          </a:prstGeom>
        </p:spPr>
        <p:txBody>
          <a:bodyPr lIns="91400" tIns="45699" rIns="91400" bIns="45699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分析问题</a:t>
            </a:r>
            <a:endParaRPr lang="zh-CN" altLang="en-US" sz="2400" dirty="0">
              <a:solidFill>
                <a:prstClr val="white">
                  <a:lumMod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6" name="椭圆 75"/>
          <p:cNvSpPr/>
          <p:nvPr/>
        </p:nvSpPr>
        <p:spPr>
          <a:xfrm>
            <a:off x="6344544" y="2730913"/>
            <a:ext cx="576519" cy="576474"/>
          </a:xfrm>
          <a:prstGeom prst="ellipse">
            <a:avLst/>
          </a:prstGeom>
          <a:solidFill>
            <a:srgbClr val="B3DF63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0" tIns="45699" rIns="91400" bIns="45699" rtlCol="0" anchor="ctr"/>
          <a:lstStyle/>
          <a:p>
            <a:pPr algn="ctr"/>
            <a:r>
              <a:rPr lang="en-US" altLang="zh-CN" sz="32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 MT Std" pitchFamily="34" charset="0"/>
                <a:ea typeface="微软雅黑" panose="020B0503020204020204" pitchFamily="34" charset="-122"/>
              </a:rPr>
              <a:t>2</a:t>
            </a:r>
            <a:endParaRPr lang="zh-CN" altLang="en-US" sz="32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 MT Std" pitchFamily="34" charset="0"/>
              <a:ea typeface="微软雅黑" panose="020B0503020204020204" pitchFamily="34" charset="-122"/>
            </a:endParaRPr>
          </a:p>
        </p:txBody>
      </p:sp>
      <p:cxnSp>
        <p:nvCxnSpPr>
          <p:cNvPr id="77" name="直接连接符 76"/>
          <p:cNvCxnSpPr/>
          <p:nvPr/>
        </p:nvCxnSpPr>
        <p:spPr>
          <a:xfrm>
            <a:off x="6908880" y="2997499"/>
            <a:ext cx="1006860" cy="0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  <a:prstDash val="dash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标题 11"/>
          <p:cNvSpPr txBox="1"/>
          <p:nvPr/>
        </p:nvSpPr>
        <p:spPr>
          <a:xfrm>
            <a:off x="7938238" y="2777031"/>
            <a:ext cx="3865240" cy="796222"/>
          </a:xfrm>
          <a:prstGeom prst="rect">
            <a:avLst/>
          </a:prstGeom>
        </p:spPr>
        <p:txBody>
          <a:bodyPr lIns="91400" tIns="45699" rIns="91400" bIns="45699">
            <a:normAutofit/>
          </a:bodyPr>
          <a:lstStyle>
            <a:defPPr>
              <a:defRPr lang="zh-CN"/>
            </a:defPPr>
            <a:lvl1pPr>
              <a:spcBef>
                <a:spcPct val="0"/>
              </a:spcBef>
              <a:buNone/>
              <a:defRPr sz="240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dirty="0"/>
              <a:t>建立数学模型</a:t>
            </a:r>
            <a:endParaRPr lang="zh-CN" altLang="en-US" dirty="0"/>
          </a:p>
        </p:txBody>
      </p:sp>
      <p:sp>
        <p:nvSpPr>
          <p:cNvPr id="79" name="椭圆 78"/>
          <p:cNvSpPr/>
          <p:nvPr/>
        </p:nvSpPr>
        <p:spPr>
          <a:xfrm>
            <a:off x="6344544" y="3645716"/>
            <a:ext cx="576519" cy="576474"/>
          </a:xfrm>
          <a:prstGeom prst="ellipse">
            <a:avLst/>
          </a:prstGeom>
          <a:solidFill>
            <a:srgbClr val="1E6787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0" tIns="45699" rIns="91400" bIns="45699" rtlCol="0" anchor="ctr"/>
          <a:lstStyle/>
          <a:p>
            <a:pPr algn="ctr"/>
            <a:r>
              <a:rPr lang="en-US" altLang="zh-CN" sz="32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 MT Std" pitchFamily="34" charset="0"/>
                <a:ea typeface="微软雅黑" panose="020B0503020204020204" pitchFamily="34" charset="-122"/>
              </a:rPr>
              <a:t>3</a:t>
            </a:r>
            <a:endParaRPr lang="zh-CN" altLang="en-US" sz="32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 MT Std" pitchFamily="34" charset="0"/>
              <a:ea typeface="微软雅黑" panose="020B0503020204020204" pitchFamily="34" charset="-122"/>
            </a:endParaRPr>
          </a:p>
        </p:txBody>
      </p:sp>
      <p:cxnSp>
        <p:nvCxnSpPr>
          <p:cNvPr id="80" name="直接连接符 79"/>
          <p:cNvCxnSpPr/>
          <p:nvPr/>
        </p:nvCxnSpPr>
        <p:spPr>
          <a:xfrm>
            <a:off x="6908880" y="3912304"/>
            <a:ext cx="1006860" cy="0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  <a:prstDash val="dash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标题 11"/>
          <p:cNvSpPr txBox="1"/>
          <p:nvPr/>
        </p:nvSpPr>
        <p:spPr>
          <a:xfrm>
            <a:off x="7938238" y="3691835"/>
            <a:ext cx="3865240" cy="796222"/>
          </a:xfrm>
          <a:prstGeom prst="rect">
            <a:avLst/>
          </a:prstGeom>
        </p:spPr>
        <p:txBody>
          <a:bodyPr lIns="91400" tIns="45699" rIns="91400" bIns="45699">
            <a:normAutofit/>
          </a:bodyPr>
          <a:lstStyle>
            <a:defPPr>
              <a:defRPr lang="zh-CN"/>
            </a:defPPr>
            <a:lvl1pPr>
              <a:spcBef>
                <a:spcPct val="0"/>
              </a:spcBef>
              <a:buNone/>
              <a:defRPr sz="240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dirty="0"/>
              <a:t>设计算法</a:t>
            </a:r>
            <a:endParaRPr lang="zh-CN" altLang="en-US" dirty="0"/>
          </a:p>
        </p:txBody>
      </p:sp>
      <p:sp>
        <p:nvSpPr>
          <p:cNvPr id="82" name="椭圆 81"/>
          <p:cNvSpPr/>
          <p:nvPr/>
        </p:nvSpPr>
        <p:spPr>
          <a:xfrm>
            <a:off x="6344545" y="4543729"/>
            <a:ext cx="576519" cy="576474"/>
          </a:xfrm>
          <a:prstGeom prst="ellipse">
            <a:avLst/>
          </a:prstGeom>
          <a:solidFill>
            <a:srgbClr val="B3DF63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0" tIns="45699" rIns="91400" bIns="45699" rtlCol="0" anchor="ctr"/>
          <a:lstStyle/>
          <a:p>
            <a:pPr algn="ctr"/>
            <a:r>
              <a:rPr lang="en-US" altLang="zh-CN" sz="32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 MT Std" pitchFamily="34" charset="0"/>
                <a:ea typeface="微软雅黑" panose="020B0503020204020204" pitchFamily="34" charset="-122"/>
              </a:rPr>
              <a:t>4</a:t>
            </a:r>
            <a:endParaRPr lang="zh-CN" altLang="en-US" sz="32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 MT Std" pitchFamily="34" charset="0"/>
              <a:ea typeface="微软雅黑" panose="020B0503020204020204" pitchFamily="34" charset="-122"/>
            </a:endParaRPr>
          </a:p>
        </p:txBody>
      </p:sp>
      <p:cxnSp>
        <p:nvCxnSpPr>
          <p:cNvPr id="83" name="直接连接符 82"/>
          <p:cNvCxnSpPr/>
          <p:nvPr/>
        </p:nvCxnSpPr>
        <p:spPr>
          <a:xfrm>
            <a:off x="6908881" y="4810316"/>
            <a:ext cx="1006860" cy="0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  <a:prstDash val="dash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标题 11"/>
          <p:cNvSpPr txBox="1"/>
          <p:nvPr/>
        </p:nvSpPr>
        <p:spPr>
          <a:xfrm>
            <a:off x="7938239" y="4589847"/>
            <a:ext cx="3614425" cy="530347"/>
          </a:xfrm>
          <a:prstGeom prst="rect">
            <a:avLst/>
          </a:prstGeom>
        </p:spPr>
        <p:txBody>
          <a:bodyPr lIns="91400" tIns="45699" rIns="91400" bIns="45699">
            <a:normAutofit/>
          </a:bodyPr>
          <a:lstStyle>
            <a:defPPr>
              <a:defRPr lang="zh-CN"/>
            </a:defPPr>
            <a:lvl1pPr>
              <a:spcBef>
                <a:spcPct val="0"/>
              </a:spcBef>
              <a:buNone/>
              <a:defRPr sz="240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dirty="0"/>
              <a:t>编写代码</a:t>
            </a:r>
            <a:endParaRPr lang="zh-CN" altLang="en-US" dirty="0"/>
          </a:p>
        </p:txBody>
      </p:sp>
      <p:grpSp>
        <p:nvGrpSpPr>
          <p:cNvPr id="85" name="组合 19"/>
          <p:cNvGrpSpPr/>
          <p:nvPr/>
        </p:nvGrpSpPr>
        <p:grpSpPr>
          <a:xfrm>
            <a:off x="1544709" y="1689901"/>
            <a:ext cx="3757270" cy="3766703"/>
            <a:chOff x="9047294" y="2420132"/>
            <a:chExt cx="3920868" cy="3932135"/>
          </a:xfrm>
        </p:grpSpPr>
        <p:sp>
          <p:nvSpPr>
            <p:cNvPr id="86" name="Oval 7"/>
            <p:cNvSpPr>
              <a:spLocks noChangeArrowheads="1"/>
            </p:cNvSpPr>
            <p:nvPr/>
          </p:nvSpPr>
          <p:spPr bwMode="auto">
            <a:xfrm>
              <a:off x="9047294" y="2420132"/>
              <a:ext cx="3920868" cy="3932135"/>
            </a:xfrm>
            <a:prstGeom prst="ellipse">
              <a:avLst/>
            </a:prstGeom>
            <a:noFill/>
            <a:ln w="9525" cap="flat">
              <a:solidFill>
                <a:schemeClr val="bg1">
                  <a:lumMod val="65000"/>
                </a:schemeClr>
              </a:solidFill>
              <a:prstDash val="sysDash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121770" tIns="60887" rIns="121770" bIns="60887" numCol="1" anchor="t" anchorCtr="0" compatLnSpc="1"/>
            <a:lstStyle/>
            <a:p>
              <a:endParaRPr lang="zh-CN" altLang="en-US" sz="1865">
                <a:solidFill>
                  <a:prstClr val="black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87" name="Freeform 34"/>
            <p:cNvSpPr/>
            <p:nvPr/>
          </p:nvSpPr>
          <p:spPr bwMode="auto">
            <a:xfrm>
              <a:off x="9521570" y="2931414"/>
              <a:ext cx="1362315" cy="1372639"/>
            </a:xfrm>
            <a:custGeom>
              <a:avLst/>
              <a:gdLst>
                <a:gd name="T0" fmla="*/ 33 w 66"/>
                <a:gd name="T1" fmla="*/ 0 h 66"/>
                <a:gd name="T2" fmla="*/ 66 w 66"/>
                <a:gd name="T3" fmla="*/ 33 h 66"/>
                <a:gd name="T4" fmla="*/ 64 w 66"/>
                <a:gd name="T5" fmla="*/ 46 h 66"/>
                <a:gd name="T6" fmla="*/ 50 w 66"/>
                <a:gd name="T7" fmla="*/ 36 h 66"/>
                <a:gd name="T8" fmla="*/ 50 w 66"/>
                <a:gd name="T9" fmla="*/ 33 h 66"/>
                <a:gd name="T10" fmla="*/ 33 w 66"/>
                <a:gd name="T11" fmla="*/ 16 h 66"/>
                <a:gd name="T12" fmla="*/ 16 w 66"/>
                <a:gd name="T13" fmla="*/ 33 h 66"/>
                <a:gd name="T14" fmla="*/ 33 w 66"/>
                <a:gd name="T15" fmla="*/ 50 h 66"/>
                <a:gd name="T16" fmla="*/ 34 w 66"/>
                <a:gd name="T17" fmla="*/ 50 h 66"/>
                <a:gd name="T18" fmla="*/ 34 w 66"/>
                <a:gd name="T19" fmla="*/ 51 h 66"/>
                <a:gd name="T20" fmla="*/ 42 w 66"/>
                <a:gd name="T21" fmla="*/ 65 h 66"/>
                <a:gd name="T22" fmla="*/ 33 w 66"/>
                <a:gd name="T23" fmla="*/ 66 h 66"/>
                <a:gd name="T24" fmla="*/ 0 w 66"/>
                <a:gd name="T25" fmla="*/ 33 h 66"/>
                <a:gd name="T26" fmla="*/ 33 w 66"/>
                <a:gd name="T27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6" h="66">
                  <a:moveTo>
                    <a:pt x="33" y="0"/>
                  </a:moveTo>
                  <a:cubicBezTo>
                    <a:pt x="51" y="0"/>
                    <a:pt x="66" y="15"/>
                    <a:pt x="66" y="33"/>
                  </a:cubicBezTo>
                  <a:cubicBezTo>
                    <a:pt x="66" y="38"/>
                    <a:pt x="66" y="42"/>
                    <a:pt x="64" y="46"/>
                  </a:cubicBezTo>
                  <a:cubicBezTo>
                    <a:pt x="62" y="40"/>
                    <a:pt x="56" y="36"/>
                    <a:pt x="50" y="36"/>
                  </a:cubicBezTo>
                  <a:cubicBezTo>
                    <a:pt x="50" y="35"/>
                    <a:pt x="50" y="34"/>
                    <a:pt x="50" y="33"/>
                  </a:cubicBezTo>
                  <a:cubicBezTo>
                    <a:pt x="50" y="24"/>
                    <a:pt x="42" y="16"/>
                    <a:pt x="33" y="16"/>
                  </a:cubicBezTo>
                  <a:cubicBezTo>
                    <a:pt x="24" y="16"/>
                    <a:pt x="16" y="24"/>
                    <a:pt x="16" y="33"/>
                  </a:cubicBezTo>
                  <a:cubicBezTo>
                    <a:pt x="16" y="42"/>
                    <a:pt x="24" y="50"/>
                    <a:pt x="33" y="50"/>
                  </a:cubicBezTo>
                  <a:cubicBezTo>
                    <a:pt x="34" y="50"/>
                    <a:pt x="34" y="50"/>
                    <a:pt x="34" y="50"/>
                  </a:cubicBezTo>
                  <a:cubicBezTo>
                    <a:pt x="34" y="50"/>
                    <a:pt x="34" y="51"/>
                    <a:pt x="34" y="51"/>
                  </a:cubicBezTo>
                  <a:cubicBezTo>
                    <a:pt x="34" y="57"/>
                    <a:pt x="37" y="63"/>
                    <a:pt x="42" y="65"/>
                  </a:cubicBezTo>
                  <a:cubicBezTo>
                    <a:pt x="39" y="66"/>
                    <a:pt x="36" y="66"/>
                    <a:pt x="33" y="66"/>
                  </a:cubicBezTo>
                  <a:cubicBezTo>
                    <a:pt x="15" y="66"/>
                    <a:pt x="0" y="51"/>
                    <a:pt x="0" y="33"/>
                  </a:cubicBezTo>
                  <a:cubicBezTo>
                    <a:pt x="0" y="15"/>
                    <a:pt x="15" y="0"/>
                    <a:pt x="33" y="0"/>
                  </a:cubicBezTo>
                  <a:close/>
                </a:path>
              </a:pathLst>
            </a:custGeom>
            <a:solidFill>
              <a:srgbClr val="1E6787"/>
            </a:solidFill>
            <a:ln w="4" cap="flat">
              <a:noFill/>
              <a:prstDash val="solid"/>
              <a:miter lim="800000"/>
            </a:ln>
          </p:spPr>
          <p:txBody>
            <a:bodyPr vert="horz" wrap="square" lIns="121770" tIns="60887" rIns="121770" bIns="60887" numCol="1" anchor="t" anchorCtr="0" compatLnSpc="1"/>
            <a:lstStyle/>
            <a:p>
              <a:endParaRPr lang="zh-CN" altLang="en-US" sz="1865" b="1">
                <a:solidFill>
                  <a:prstClr val="black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88" name="Freeform 35"/>
            <p:cNvSpPr/>
            <p:nvPr/>
          </p:nvSpPr>
          <p:spPr bwMode="auto">
            <a:xfrm>
              <a:off x="9521570" y="4469169"/>
              <a:ext cx="1362315" cy="1382956"/>
            </a:xfrm>
            <a:custGeom>
              <a:avLst/>
              <a:gdLst>
                <a:gd name="T0" fmla="*/ 33 w 66"/>
                <a:gd name="T1" fmla="*/ 67 h 67"/>
                <a:gd name="T2" fmla="*/ 66 w 66"/>
                <a:gd name="T3" fmla="*/ 33 h 67"/>
                <a:gd name="T4" fmla="*/ 64 w 66"/>
                <a:gd name="T5" fmla="*/ 20 h 67"/>
                <a:gd name="T6" fmla="*/ 50 w 66"/>
                <a:gd name="T7" fmla="*/ 30 h 67"/>
                <a:gd name="T8" fmla="*/ 50 w 66"/>
                <a:gd name="T9" fmla="*/ 33 h 67"/>
                <a:gd name="T10" fmla="*/ 33 w 66"/>
                <a:gd name="T11" fmla="*/ 50 h 67"/>
                <a:gd name="T12" fmla="*/ 16 w 66"/>
                <a:gd name="T13" fmla="*/ 33 h 67"/>
                <a:gd name="T14" fmla="*/ 33 w 66"/>
                <a:gd name="T15" fmla="*/ 17 h 67"/>
                <a:gd name="T16" fmla="*/ 34 w 66"/>
                <a:gd name="T17" fmla="*/ 17 h 67"/>
                <a:gd name="T18" fmla="*/ 34 w 66"/>
                <a:gd name="T19" fmla="*/ 15 h 67"/>
                <a:gd name="T20" fmla="*/ 42 w 66"/>
                <a:gd name="T21" fmla="*/ 1 h 67"/>
                <a:gd name="T22" fmla="*/ 33 w 66"/>
                <a:gd name="T23" fmla="*/ 0 h 67"/>
                <a:gd name="T24" fmla="*/ 0 w 66"/>
                <a:gd name="T25" fmla="*/ 33 h 67"/>
                <a:gd name="T26" fmla="*/ 33 w 66"/>
                <a:gd name="T27" fmla="*/ 6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6" h="67">
                  <a:moveTo>
                    <a:pt x="33" y="67"/>
                  </a:moveTo>
                  <a:cubicBezTo>
                    <a:pt x="51" y="67"/>
                    <a:pt x="66" y="52"/>
                    <a:pt x="66" y="33"/>
                  </a:cubicBezTo>
                  <a:cubicBezTo>
                    <a:pt x="66" y="29"/>
                    <a:pt x="66" y="24"/>
                    <a:pt x="64" y="20"/>
                  </a:cubicBezTo>
                  <a:cubicBezTo>
                    <a:pt x="62" y="26"/>
                    <a:pt x="56" y="30"/>
                    <a:pt x="50" y="30"/>
                  </a:cubicBezTo>
                  <a:cubicBezTo>
                    <a:pt x="50" y="31"/>
                    <a:pt x="50" y="32"/>
                    <a:pt x="50" y="33"/>
                  </a:cubicBezTo>
                  <a:cubicBezTo>
                    <a:pt x="50" y="43"/>
                    <a:pt x="42" y="50"/>
                    <a:pt x="33" y="50"/>
                  </a:cubicBezTo>
                  <a:cubicBezTo>
                    <a:pt x="24" y="50"/>
                    <a:pt x="16" y="43"/>
                    <a:pt x="16" y="33"/>
                  </a:cubicBezTo>
                  <a:cubicBezTo>
                    <a:pt x="16" y="24"/>
                    <a:pt x="24" y="17"/>
                    <a:pt x="33" y="17"/>
                  </a:cubicBezTo>
                  <a:cubicBezTo>
                    <a:pt x="34" y="17"/>
                    <a:pt x="34" y="17"/>
                    <a:pt x="34" y="17"/>
                  </a:cubicBezTo>
                  <a:cubicBezTo>
                    <a:pt x="34" y="16"/>
                    <a:pt x="34" y="16"/>
                    <a:pt x="34" y="15"/>
                  </a:cubicBezTo>
                  <a:cubicBezTo>
                    <a:pt x="34" y="9"/>
                    <a:pt x="37" y="4"/>
                    <a:pt x="42" y="1"/>
                  </a:cubicBezTo>
                  <a:cubicBezTo>
                    <a:pt x="39" y="0"/>
                    <a:pt x="36" y="0"/>
                    <a:pt x="33" y="0"/>
                  </a:cubicBezTo>
                  <a:cubicBezTo>
                    <a:pt x="15" y="0"/>
                    <a:pt x="0" y="15"/>
                    <a:pt x="0" y="33"/>
                  </a:cubicBezTo>
                  <a:cubicBezTo>
                    <a:pt x="0" y="52"/>
                    <a:pt x="15" y="67"/>
                    <a:pt x="33" y="67"/>
                  </a:cubicBezTo>
                  <a:close/>
                </a:path>
              </a:pathLst>
            </a:custGeom>
            <a:solidFill>
              <a:srgbClr val="B3DF63"/>
            </a:solidFill>
            <a:ln w="4" cap="flat">
              <a:noFill/>
              <a:prstDash val="solid"/>
              <a:miter lim="800000"/>
            </a:ln>
          </p:spPr>
          <p:txBody>
            <a:bodyPr vert="horz" wrap="square" lIns="121770" tIns="60887" rIns="121770" bIns="60887" numCol="1" anchor="t" anchorCtr="0" compatLnSpc="1"/>
            <a:lstStyle/>
            <a:p>
              <a:endParaRPr lang="zh-CN" altLang="en-US" sz="1865" b="1">
                <a:solidFill>
                  <a:prstClr val="black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89" name="Freeform 37"/>
            <p:cNvSpPr/>
            <p:nvPr/>
          </p:nvSpPr>
          <p:spPr bwMode="auto">
            <a:xfrm>
              <a:off x="11110936" y="2931414"/>
              <a:ext cx="1382957" cy="1372639"/>
            </a:xfrm>
            <a:custGeom>
              <a:avLst/>
              <a:gdLst>
                <a:gd name="T0" fmla="*/ 34 w 67"/>
                <a:gd name="T1" fmla="*/ 0 h 66"/>
                <a:gd name="T2" fmla="*/ 0 w 67"/>
                <a:gd name="T3" fmla="*/ 33 h 66"/>
                <a:gd name="T4" fmla="*/ 3 w 67"/>
                <a:gd name="T5" fmla="*/ 46 h 66"/>
                <a:gd name="T6" fmla="*/ 17 w 67"/>
                <a:gd name="T7" fmla="*/ 36 h 66"/>
                <a:gd name="T8" fmla="*/ 17 w 67"/>
                <a:gd name="T9" fmla="*/ 33 h 66"/>
                <a:gd name="T10" fmla="*/ 34 w 67"/>
                <a:gd name="T11" fmla="*/ 16 h 66"/>
                <a:gd name="T12" fmla="*/ 51 w 67"/>
                <a:gd name="T13" fmla="*/ 33 h 66"/>
                <a:gd name="T14" fmla="*/ 34 w 67"/>
                <a:gd name="T15" fmla="*/ 50 h 66"/>
                <a:gd name="T16" fmla="*/ 33 w 67"/>
                <a:gd name="T17" fmla="*/ 50 h 66"/>
                <a:gd name="T18" fmla="*/ 33 w 67"/>
                <a:gd name="T19" fmla="*/ 51 h 66"/>
                <a:gd name="T20" fmla="*/ 24 w 67"/>
                <a:gd name="T21" fmla="*/ 65 h 66"/>
                <a:gd name="T22" fmla="*/ 34 w 67"/>
                <a:gd name="T23" fmla="*/ 66 h 66"/>
                <a:gd name="T24" fmla="*/ 67 w 67"/>
                <a:gd name="T25" fmla="*/ 33 h 66"/>
                <a:gd name="T26" fmla="*/ 34 w 67"/>
                <a:gd name="T27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7" h="66">
                  <a:moveTo>
                    <a:pt x="34" y="0"/>
                  </a:moveTo>
                  <a:cubicBezTo>
                    <a:pt x="15" y="0"/>
                    <a:pt x="0" y="15"/>
                    <a:pt x="0" y="33"/>
                  </a:cubicBezTo>
                  <a:cubicBezTo>
                    <a:pt x="0" y="38"/>
                    <a:pt x="1" y="42"/>
                    <a:pt x="3" y="46"/>
                  </a:cubicBezTo>
                  <a:cubicBezTo>
                    <a:pt x="5" y="40"/>
                    <a:pt x="11" y="36"/>
                    <a:pt x="17" y="36"/>
                  </a:cubicBezTo>
                  <a:cubicBezTo>
                    <a:pt x="17" y="35"/>
                    <a:pt x="17" y="34"/>
                    <a:pt x="17" y="33"/>
                  </a:cubicBezTo>
                  <a:cubicBezTo>
                    <a:pt x="17" y="24"/>
                    <a:pt x="24" y="16"/>
                    <a:pt x="34" y="16"/>
                  </a:cubicBezTo>
                  <a:cubicBezTo>
                    <a:pt x="43" y="16"/>
                    <a:pt x="51" y="24"/>
                    <a:pt x="51" y="33"/>
                  </a:cubicBezTo>
                  <a:cubicBezTo>
                    <a:pt x="51" y="42"/>
                    <a:pt x="43" y="50"/>
                    <a:pt x="34" y="50"/>
                  </a:cubicBezTo>
                  <a:cubicBezTo>
                    <a:pt x="33" y="50"/>
                    <a:pt x="33" y="50"/>
                    <a:pt x="33" y="50"/>
                  </a:cubicBezTo>
                  <a:cubicBezTo>
                    <a:pt x="33" y="50"/>
                    <a:pt x="33" y="51"/>
                    <a:pt x="33" y="51"/>
                  </a:cubicBezTo>
                  <a:cubicBezTo>
                    <a:pt x="33" y="57"/>
                    <a:pt x="29" y="63"/>
                    <a:pt x="24" y="65"/>
                  </a:cubicBezTo>
                  <a:cubicBezTo>
                    <a:pt x="27" y="66"/>
                    <a:pt x="30" y="66"/>
                    <a:pt x="34" y="66"/>
                  </a:cubicBezTo>
                  <a:cubicBezTo>
                    <a:pt x="52" y="66"/>
                    <a:pt x="67" y="51"/>
                    <a:pt x="67" y="33"/>
                  </a:cubicBezTo>
                  <a:cubicBezTo>
                    <a:pt x="67" y="15"/>
                    <a:pt x="52" y="0"/>
                    <a:pt x="34" y="0"/>
                  </a:cubicBezTo>
                  <a:close/>
                </a:path>
              </a:pathLst>
            </a:custGeom>
            <a:solidFill>
              <a:srgbClr val="B3DF63"/>
            </a:solidFill>
            <a:ln w="4" cap="flat">
              <a:noFill/>
              <a:prstDash val="solid"/>
              <a:miter lim="800000"/>
            </a:ln>
          </p:spPr>
          <p:txBody>
            <a:bodyPr vert="horz" wrap="square" lIns="121770" tIns="60887" rIns="121770" bIns="60887" numCol="1" anchor="t" anchorCtr="0" compatLnSpc="1"/>
            <a:lstStyle/>
            <a:p>
              <a:endParaRPr lang="zh-CN" altLang="en-US" sz="1865" b="1" dirty="0">
                <a:solidFill>
                  <a:prstClr val="black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90" name="Freeform 39"/>
            <p:cNvSpPr/>
            <p:nvPr/>
          </p:nvSpPr>
          <p:spPr bwMode="auto">
            <a:xfrm>
              <a:off x="11110936" y="4469169"/>
              <a:ext cx="1382957" cy="1382956"/>
            </a:xfrm>
            <a:custGeom>
              <a:avLst/>
              <a:gdLst>
                <a:gd name="T0" fmla="*/ 34 w 67"/>
                <a:gd name="T1" fmla="*/ 67 h 67"/>
                <a:gd name="T2" fmla="*/ 0 w 67"/>
                <a:gd name="T3" fmla="*/ 33 h 67"/>
                <a:gd name="T4" fmla="*/ 3 w 67"/>
                <a:gd name="T5" fmla="*/ 20 h 67"/>
                <a:gd name="T6" fmla="*/ 17 w 67"/>
                <a:gd name="T7" fmla="*/ 30 h 67"/>
                <a:gd name="T8" fmla="*/ 17 w 67"/>
                <a:gd name="T9" fmla="*/ 33 h 67"/>
                <a:gd name="T10" fmla="*/ 34 w 67"/>
                <a:gd name="T11" fmla="*/ 50 h 67"/>
                <a:gd name="T12" fmla="*/ 51 w 67"/>
                <a:gd name="T13" fmla="*/ 33 h 67"/>
                <a:gd name="T14" fmla="*/ 34 w 67"/>
                <a:gd name="T15" fmla="*/ 17 h 67"/>
                <a:gd name="T16" fmla="*/ 33 w 67"/>
                <a:gd name="T17" fmla="*/ 17 h 67"/>
                <a:gd name="T18" fmla="*/ 33 w 67"/>
                <a:gd name="T19" fmla="*/ 15 h 67"/>
                <a:gd name="T20" fmla="*/ 24 w 67"/>
                <a:gd name="T21" fmla="*/ 1 h 67"/>
                <a:gd name="T22" fmla="*/ 34 w 67"/>
                <a:gd name="T23" fmla="*/ 0 h 67"/>
                <a:gd name="T24" fmla="*/ 67 w 67"/>
                <a:gd name="T25" fmla="*/ 33 h 67"/>
                <a:gd name="T26" fmla="*/ 34 w 67"/>
                <a:gd name="T27" fmla="*/ 6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7" h="67">
                  <a:moveTo>
                    <a:pt x="34" y="67"/>
                  </a:moveTo>
                  <a:cubicBezTo>
                    <a:pt x="15" y="67"/>
                    <a:pt x="0" y="52"/>
                    <a:pt x="0" y="33"/>
                  </a:cubicBezTo>
                  <a:cubicBezTo>
                    <a:pt x="0" y="29"/>
                    <a:pt x="1" y="24"/>
                    <a:pt x="3" y="20"/>
                  </a:cubicBezTo>
                  <a:cubicBezTo>
                    <a:pt x="5" y="26"/>
                    <a:pt x="11" y="30"/>
                    <a:pt x="17" y="30"/>
                  </a:cubicBezTo>
                  <a:cubicBezTo>
                    <a:pt x="17" y="31"/>
                    <a:pt x="17" y="32"/>
                    <a:pt x="17" y="33"/>
                  </a:cubicBezTo>
                  <a:cubicBezTo>
                    <a:pt x="17" y="43"/>
                    <a:pt x="24" y="50"/>
                    <a:pt x="34" y="50"/>
                  </a:cubicBezTo>
                  <a:cubicBezTo>
                    <a:pt x="43" y="50"/>
                    <a:pt x="51" y="43"/>
                    <a:pt x="51" y="33"/>
                  </a:cubicBezTo>
                  <a:cubicBezTo>
                    <a:pt x="51" y="24"/>
                    <a:pt x="43" y="17"/>
                    <a:pt x="34" y="17"/>
                  </a:cubicBezTo>
                  <a:cubicBezTo>
                    <a:pt x="33" y="17"/>
                    <a:pt x="33" y="17"/>
                    <a:pt x="33" y="17"/>
                  </a:cubicBezTo>
                  <a:cubicBezTo>
                    <a:pt x="33" y="16"/>
                    <a:pt x="33" y="16"/>
                    <a:pt x="33" y="15"/>
                  </a:cubicBezTo>
                  <a:cubicBezTo>
                    <a:pt x="33" y="9"/>
                    <a:pt x="29" y="4"/>
                    <a:pt x="24" y="1"/>
                  </a:cubicBezTo>
                  <a:cubicBezTo>
                    <a:pt x="27" y="0"/>
                    <a:pt x="30" y="0"/>
                    <a:pt x="34" y="0"/>
                  </a:cubicBezTo>
                  <a:cubicBezTo>
                    <a:pt x="52" y="0"/>
                    <a:pt x="67" y="15"/>
                    <a:pt x="67" y="33"/>
                  </a:cubicBezTo>
                  <a:cubicBezTo>
                    <a:pt x="67" y="52"/>
                    <a:pt x="52" y="67"/>
                    <a:pt x="34" y="67"/>
                  </a:cubicBezTo>
                  <a:close/>
                </a:path>
              </a:pathLst>
            </a:custGeom>
            <a:solidFill>
              <a:srgbClr val="1E6787"/>
            </a:solidFill>
            <a:ln w="4" cap="flat">
              <a:noFill/>
              <a:prstDash val="solid"/>
              <a:miter lim="800000"/>
            </a:ln>
          </p:spPr>
          <p:txBody>
            <a:bodyPr vert="horz" wrap="square" lIns="121770" tIns="60887" rIns="121770" bIns="60887" numCol="1" anchor="t" anchorCtr="0" compatLnSpc="1"/>
            <a:lstStyle/>
            <a:p>
              <a:endParaRPr lang="zh-CN" altLang="en-US" sz="1865" b="1">
                <a:solidFill>
                  <a:prstClr val="black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grpSp>
          <p:nvGrpSpPr>
            <p:cNvPr id="91" name="组合 25"/>
            <p:cNvGrpSpPr/>
            <p:nvPr/>
          </p:nvGrpSpPr>
          <p:grpSpPr>
            <a:xfrm>
              <a:off x="10264646" y="3726102"/>
              <a:ext cx="536670" cy="536670"/>
              <a:chOff x="5481876" y="3723806"/>
              <a:chExt cx="536670" cy="536669"/>
            </a:xfrm>
            <a:solidFill>
              <a:srgbClr val="7C3D67"/>
            </a:solidFill>
          </p:grpSpPr>
          <p:sp>
            <p:nvSpPr>
              <p:cNvPr id="101" name="Oval 32"/>
              <p:cNvSpPr>
                <a:spLocks noChangeArrowheads="1"/>
              </p:cNvSpPr>
              <p:nvPr/>
            </p:nvSpPr>
            <p:spPr bwMode="auto">
              <a:xfrm>
                <a:off x="5481877" y="3723806"/>
                <a:ext cx="536669" cy="536669"/>
              </a:xfrm>
              <a:prstGeom prst="ellipse">
                <a:avLst/>
              </a:prstGeom>
              <a:grpFill/>
              <a:ln w="9525">
                <a:noFill/>
                <a:round/>
              </a:ln>
            </p:spPr>
            <p:txBody>
              <a:bodyPr vert="horz" wrap="square" lIns="121882" tIns="60941" rIns="121882" bIns="60941" numCol="1" anchor="t" anchorCtr="0" compatLnSpc="1"/>
              <a:lstStyle/>
              <a:p>
                <a:endParaRPr lang="zh-CN" altLang="en-US" sz="1865" b="1" dirty="0">
                  <a:solidFill>
                    <a:prstClr val="black"/>
                  </a:solidFill>
                  <a:latin typeface="Calibri" panose="020F050202020403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2" name="Oval 33"/>
              <p:cNvSpPr>
                <a:spLocks noChangeArrowheads="1"/>
              </p:cNvSpPr>
              <p:nvPr/>
            </p:nvSpPr>
            <p:spPr bwMode="auto">
              <a:xfrm>
                <a:off x="5481876" y="3723806"/>
                <a:ext cx="536669" cy="536669"/>
              </a:xfrm>
              <a:prstGeom prst="ellipse">
                <a:avLst/>
              </a:prstGeom>
              <a:solidFill>
                <a:srgbClr val="1E6787"/>
              </a:solidFill>
              <a:ln w="4" cap="flat">
                <a:noFill/>
                <a:prstDash val="solid"/>
                <a:miter lim="800000"/>
              </a:ln>
            </p:spPr>
            <p:txBody>
              <a:bodyPr vert="horz" wrap="square" lIns="121882" tIns="60941" rIns="121882" bIns="60941" numCol="1" anchor="t" anchorCtr="0" compatLnSpc="1"/>
              <a:lstStyle/>
              <a:p>
                <a:endParaRPr lang="zh-CN" altLang="en-US" sz="1865" b="1">
                  <a:solidFill>
                    <a:prstClr val="black"/>
                  </a:solidFill>
                  <a:latin typeface="Calibri" panose="020F050202020403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3" name="TextBox 20"/>
              <p:cNvSpPr txBox="1"/>
              <p:nvPr/>
            </p:nvSpPr>
            <p:spPr>
              <a:xfrm>
                <a:off x="5490499" y="3786988"/>
                <a:ext cx="510553" cy="4390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135" spc="-151" dirty="0"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方正大黑_GBK" pitchFamily="65" charset="-122"/>
                    <a:ea typeface="方正大黑_GBK" pitchFamily="65" charset="-122"/>
                  </a:rPr>
                  <a:t>01</a:t>
                </a:r>
                <a:endParaRPr lang="zh-CN" altLang="en-US" sz="2135" spc="-15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方正大黑_GBK" pitchFamily="65" charset="-122"/>
                  <a:ea typeface="方正大黑_GBK" pitchFamily="65" charset="-122"/>
                </a:endParaRPr>
              </a:p>
            </p:txBody>
          </p:sp>
        </p:grpSp>
        <p:grpSp>
          <p:nvGrpSpPr>
            <p:cNvPr id="92" name="组合 26"/>
            <p:cNvGrpSpPr/>
            <p:nvPr/>
          </p:nvGrpSpPr>
          <p:grpSpPr>
            <a:xfrm>
              <a:off x="11193502" y="3726102"/>
              <a:ext cx="536669" cy="536670"/>
              <a:chOff x="6410728" y="3723806"/>
              <a:chExt cx="536669" cy="536669"/>
            </a:xfrm>
            <a:solidFill>
              <a:srgbClr val="DF6282"/>
            </a:solidFill>
          </p:grpSpPr>
          <p:sp>
            <p:nvSpPr>
              <p:cNvPr id="99" name="Oval 38"/>
              <p:cNvSpPr>
                <a:spLocks noChangeArrowheads="1"/>
              </p:cNvSpPr>
              <p:nvPr/>
            </p:nvSpPr>
            <p:spPr bwMode="auto">
              <a:xfrm>
                <a:off x="6410728" y="3723806"/>
                <a:ext cx="536669" cy="536669"/>
              </a:xfrm>
              <a:prstGeom prst="ellipse">
                <a:avLst/>
              </a:prstGeom>
              <a:solidFill>
                <a:srgbClr val="B3DF63"/>
              </a:solidFill>
              <a:ln w="4" cap="flat">
                <a:noFill/>
                <a:prstDash val="solid"/>
                <a:miter lim="800000"/>
              </a:ln>
            </p:spPr>
            <p:txBody>
              <a:bodyPr vert="horz" wrap="square" lIns="121882" tIns="60941" rIns="121882" bIns="60941" numCol="1" anchor="t" anchorCtr="0" compatLnSpc="1"/>
              <a:lstStyle/>
              <a:p>
                <a:endParaRPr lang="zh-CN" altLang="en-US" sz="1865" b="1" dirty="0">
                  <a:solidFill>
                    <a:prstClr val="black"/>
                  </a:solidFill>
                  <a:latin typeface="Calibri" panose="020F050202020403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0" name="TextBox 23"/>
              <p:cNvSpPr txBox="1"/>
              <p:nvPr/>
            </p:nvSpPr>
            <p:spPr>
              <a:xfrm>
                <a:off x="6411022" y="3786992"/>
                <a:ext cx="510554" cy="4390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135" spc="-151" dirty="0"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方正大黑_GBK" pitchFamily="65" charset="-122"/>
                    <a:ea typeface="方正大黑_GBK" pitchFamily="65" charset="-122"/>
                  </a:rPr>
                  <a:t>02</a:t>
                </a:r>
                <a:endParaRPr lang="zh-CN" altLang="en-US" sz="2135" spc="-15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方正大黑_GBK" pitchFamily="65" charset="-122"/>
                  <a:ea typeface="方正大黑_GBK" pitchFamily="65" charset="-122"/>
                </a:endParaRPr>
              </a:p>
            </p:txBody>
          </p:sp>
        </p:grpSp>
        <p:grpSp>
          <p:nvGrpSpPr>
            <p:cNvPr id="93" name="组合 27"/>
            <p:cNvGrpSpPr/>
            <p:nvPr/>
          </p:nvGrpSpPr>
          <p:grpSpPr>
            <a:xfrm>
              <a:off x="11193502" y="4510459"/>
              <a:ext cx="536669" cy="536669"/>
              <a:chOff x="6410728" y="4508169"/>
              <a:chExt cx="536669" cy="536669"/>
            </a:xfrm>
            <a:solidFill>
              <a:srgbClr val="7C3D67"/>
            </a:solidFill>
          </p:grpSpPr>
          <p:sp>
            <p:nvSpPr>
              <p:cNvPr id="97" name="Oval 40"/>
              <p:cNvSpPr>
                <a:spLocks noChangeArrowheads="1"/>
              </p:cNvSpPr>
              <p:nvPr/>
            </p:nvSpPr>
            <p:spPr bwMode="auto">
              <a:xfrm>
                <a:off x="6410728" y="4508169"/>
                <a:ext cx="536669" cy="536669"/>
              </a:xfrm>
              <a:prstGeom prst="ellipse">
                <a:avLst/>
              </a:prstGeom>
              <a:solidFill>
                <a:srgbClr val="1E6787"/>
              </a:solidFill>
              <a:ln w="4" cap="flat">
                <a:noFill/>
                <a:prstDash val="solid"/>
                <a:miter lim="800000"/>
              </a:ln>
            </p:spPr>
            <p:txBody>
              <a:bodyPr vert="horz" wrap="square" lIns="121882" tIns="60941" rIns="121882" bIns="60941" numCol="1" anchor="t" anchorCtr="0" compatLnSpc="1"/>
              <a:lstStyle/>
              <a:p>
                <a:endParaRPr lang="zh-CN" altLang="en-US" sz="1865" b="1">
                  <a:solidFill>
                    <a:prstClr val="black"/>
                  </a:solidFill>
                  <a:latin typeface="Calibri" panose="020F050202020403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98" name="TextBox 26"/>
              <p:cNvSpPr txBox="1"/>
              <p:nvPr/>
            </p:nvSpPr>
            <p:spPr>
              <a:xfrm>
                <a:off x="6411022" y="4558656"/>
                <a:ext cx="510554" cy="4390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135" spc="-151" dirty="0"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方正大黑_GBK" pitchFamily="65" charset="-122"/>
                    <a:ea typeface="方正大黑_GBK" pitchFamily="65" charset="-122"/>
                  </a:rPr>
                  <a:t>03</a:t>
                </a:r>
                <a:endParaRPr lang="zh-CN" altLang="en-US" sz="2135" spc="-15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方正大黑_GBK" pitchFamily="65" charset="-122"/>
                  <a:ea typeface="方正大黑_GBK" pitchFamily="65" charset="-122"/>
                </a:endParaRPr>
              </a:p>
            </p:txBody>
          </p:sp>
        </p:grpSp>
        <p:grpSp>
          <p:nvGrpSpPr>
            <p:cNvPr id="94" name="组合 28"/>
            <p:cNvGrpSpPr/>
            <p:nvPr/>
          </p:nvGrpSpPr>
          <p:grpSpPr>
            <a:xfrm>
              <a:off x="10263855" y="4510459"/>
              <a:ext cx="537463" cy="536669"/>
              <a:chOff x="5481082" y="4508169"/>
              <a:chExt cx="537464" cy="536669"/>
            </a:xfrm>
            <a:solidFill>
              <a:srgbClr val="DF6282"/>
            </a:solidFill>
          </p:grpSpPr>
          <p:sp>
            <p:nvSpPr>
              <p:cNvPr id="95" name="Oval 36"/>
              <p:cNvSpPr>
                <a:spLocks noChangeArrowheads="1"/>
              </p:cNvSpPr>
              <p:nvPr/>
            </p:nvSpPr>
            <p:spPr bwMode="auto">
              <a:xfrm>
                <a:off x="5481877" y="4508169"/>
                <a:ext cx="536669" cy="536669"/>
              </a:xfrm>
              <a:prstGeom prst="ellipse">
                <a:avLst/>
              </a:prstGeom>
              <a:solidFill>
                <a:srgbClr val="B3DF63"/>
              </a:solidFill>
              <a:ln w="4" cap="flat">
                <a:noFill/>
                <a:prstDash val="solid"/>
                <a:miter lim="800000"/>
              </a:ln>
            </p:spPr>
            <p:txBody>
              <a:bodyPr vert="horz" wrap="square" lIns="121882" tIns="60941" rIns="121882" bIns="60941" numCol="1" anchor="t" anchorCtr="0" compatLnSpc="1"/>
              <a:lstStyle/>
              <a:p>
                <a:endParaRPr lang="zh-CN" altLang="en-US" sz="1865" b="1">
                  <a:solidFill>
                    <a:prstClr val="black"/>
                  </a:solidFill>
                  <a:latin typeface="Calibri" panose="020F050202020403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96" name="TextBox 29"/>
              <p:cNvSpPr txBox="1"/>
              <p:nvPr/>
            </p:nvSpPr>
            <p:spPr>
              <a:xfrm>
                <a:off x="5481082" y="4558656"/>
                <a:ext cx="510554" cy="4390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135" spc="-151" dirty="0"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方正大黑_GBK" pitchFamily="65" charset="-122"/>
                    <a:ea typeface="方正大黑_GBK" pitchFamily="65" charset="-122"/>
                  </a:rPr>
                  <a:t>04</a:t>
                </a:r>
                <a:endParaRPr lang="zh-CN" altLang="en-US" sz="2135" spc="-15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方正大黑_GBK" pitchFamily="65" charset="-122"/>
                  <a:ea typeface="方正大黑_GBK" pitchFamily="65" charset="-122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/>
          <p:cNvGrpSpPr/>
          <p:nvPr/>
        </p:nvGrpSpPr>
        <p:grpSpPr>
          <a:xfrm>
            <a:off x="170320" y="203448"/>
            <a:ext cx="5190653" cy="811832"/>
            <a:chOff x="169526" y="203448"/>
            <a:chExt cx="5190653" cy="811832"/>
          </a:xfrm>
        </p:grpSpPr>
        <p:sp>
          <p:nvSpPr>
            <p:cNvPr id="4" name="TextBox 3"/>
            <p:cNvSpPr txBox="1"/>
            <p:nvPr/>
          </p:nvSpPr>
          <p:spPr>
            <a:xfrm>
              <a:off x="781173" y="245839"/>
              <a:ext cx="4579006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spc="300" dirty="0">
                  <a:solidFill>
                    <a:srgbClr val="1E678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如何编写程序</a:t>
              </a:r>
              <a:r>
                <a:rPr lang="en-US" altLang="zh-CN" sz="2400" b="1" spc="300" dirty="0">
                  <a:solidFill>
                    <a:srgbClr val="1E678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——</a:t>
              </a:r>
              <a:r>
                <a:rPr lang="zh-CN" altLang="en-US" sz="2000" b="1" spc="300" dirty="0">
                  <a:solidFill>
                    <a:srgbClr val="1E678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计算圆面积</a:t>
              </a:r>
              <a:endParaRPr lang="zh-CN" altLang="en-US" sz="2000" b="1" spc="300" dirty="0">
                <a:solidFill>
                  <a:srgbClr val="1E6787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endParaRPr lang="zh-CN" altLang="en-US" sz="2000" b="1" spc="300" dirty="0">
                <a:solidFill>
                  <a:srgbClr val="1E6787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56" name="组合 55"/>
            <p:cNvGrpSpPr/>
            <p:nvPr/>
          </p:nvGrpSpPr>
          <p:grpSpPr>
            <a:xfrm>
              <a:off x="169526" y="203448"/>
              <a:ext cx="504056" cy="504056"/>
              <a:chOff x="11207774" y="442662"/>
              <a:chExt cx="504056" cy="504056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57" name="椭圆 56"/>
              <p:cNvSpPr/>
              <p:nvPr/>
            </p:nvSpPr>
            <p:spPr>
              <a:xfrm>
                <a:off x="11351790" y="601230"/>
                <a:ext cx="216024" cy="216024"/>
              </a:xfrm>
              <a:prstGeom prst="ellipse">
                <a:avLst/>
              </a:prstGeom>
              <a:solidFill>
                <a:srgbClr val="B3DF63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Calibri" panose="020F050202020403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58" name="椭圆 57"/>
              <p:cNvSpPr/>
              <p:nvPr/>
            </p:nvSpPr>
            <p:spPr>
              <a:xfrm>
                <a:off x="11207774" y="442662"/>
                <a:ext cx="504056" cy="504056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Calibri" panose="020F0502020204030204"/>
                  <a:ea typeface="微软雅黑" panose="020B0503020204020204" pitchFamily="34" charset="-122"/>
                </a:endParaRPr>
              </a:p>
            </p:txBody>
          </p:sp>
        </p:grpSp>
        <p:cxnSp>
          <p:nvCxnSpPr>
            <p:cNvPr id="20" name="直接连接符 19"/>
            <p:cNvCxnSpPr/>
            <p:nvPr/>
          </p:nvCxnSpPr>
          <p:spPr>
            <a:xfrm>
              <a:off x="775303" y="707504"/>
              <a:ext cx="1833288" cy="0"/>
            </a:xfrm>
            <a:prstGeom prst="line">
              <a:avLst/>
            </a:prstGeom>
            <a:ln>
              <a:solidFill>
                <a:srgbClr val="B3DF6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组合 40"/>
          <p:cNvGrpSpPr/>
          <p:nvPr/>
        </p:nvGrpSpPr>
        <p:grpSpPr>
          <a:xfrm>
            <a:off x="947412" y="1734702"/>
            <a:ext cx="6438947" cy="759770"/>
            <a:chOff x="682625" y="2564904"/>
            <a:chExt cx="7058670" cy="1115734"/>
          </a:xfrm>
        </p:grpSpPr>
        <p:sp>
          <p:nvSpPr>
            <p:cNvPr id="42" name="矩形 41"/>
            <p:cNvSpPr/>
            <p:nvPr/>
          </p:nvSpPr>
          <p:spPr>
            <a:xfrm>
              <a:off x="1151148" y="2564904"/>
              <a:ext cx="1728192" cy="64807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</a:t>
              </a:r>
              <a:endPara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3" name="矩形 42"/>
            <p:cNvSpPr/>
            <p:nvPr/>
          </p:nvSpPr>
          <p:spPr>
            <a:xfrm>
              <a:off x="3347864" y="3032566"/>
              <a:ext cx="1728192" cy="64807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处理</a:t>
              </a:r>
              <a:endPara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4" name="矩形 43"/>
            <p:cNvSpPr/>
            <p:nvPr/>
          </p:nvSpPr>
          <p:spPr>
            <a:xfrm>
              <a:off x="5379777" y="2598995"/>
              <a:ext cx="1728192" cy="64807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输出</a:t>
              </a:r>
              <a:endPara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45" name="直接箭头连接符 44"/>
            <p:cNvCxnSpPr>
              <a:endCxn id="43" idx="1"/>
            </p:cNvCxnSpPr>
            <p:nvPr/>
          </p:nvCxnSpPr>
          <p:spPr>
            <a:xfrm flipV="1">
              <a:off x="682625" y="3356602"/>
              <a:ext cx="2665239" cy="4033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6" name="直接箭头连接符 45"/>
            <p:cNvCxnSpPr/>
            <p:nvPr/>
          </p:nvCxnSpPr>
          <p:spPr>
            <a:xfrm flipV="1">
              <a:off x="5076056" y="3360635"/>
              <a:ext cx="2665239" cy="4033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47" name="上箭头标注 2"/>
          <p:cNvSpPr/>
          <p:nvPr/>
        </p:nvSpPr>
        <p:spPr>
          <a:xfrm>
            <a:off x="953432" y="2374367"/>
            <a:ext cx="2431242" cy="1155129"/>
          </a:xfrm>
          <a:prstGeom prst="upArrowCallout">
            <a:avLst>
              <a:gd name="adj1" fmla="val 12907"/>
              <a:gd name="adj2" fmla="val 14923"/>
              <a:gd name="adj3" fmla="val 25000"/>
              <a:gd name="adj4" fmla="val 6497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圆半径 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上箭头标注 12"/>
          <p:cNvSpPr/>
          <p:nvPr/>
        </p:nvSpPr>
        <p:spPr>
          <a:xfrm>
            <a:off x="5017233" y="2395667"/>
            <a:ext cx="2431242" cy="1155129"/>
          </a:xfrm>
          <a:prstGeom prst="upArrowCallout">
            <a:avLst>
              <a:gd name="adj1" fmla="val 12907"/>
              <a:gd name="adj2" fmla="val 14923"/>
              <a:gd name="adj3" fmla="val 25000"/>
              <a:gd name="adj4" fmla="val 6497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圆面积 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area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9" name="组合 48"/>
          <p:cNvGrpSpPr/>
          <p:nvPr/>
        </p:nvGrpSpPr>
        <p:grpSpPr>
          <a:xfrm>
            <a:off x="1606071" y="3004123"/>
            <a:ext cx="5121629" cy="1696464"/>
            <a:chOff x="1691680" y="4106069"/>
            <a:chExt cx="5614565" cy="2491283"/>
          </a:xfrm>
        </p:grpSpPr>
        <p:sp>
          <p:nvSpPr>
            <p:cNvPr id="50" name="下箭头 3"/>
            <p:cNvSpPr/>
            <p:nvPr/>
          </p:nvSpPr>
          <p:spPr>
            <a:xfrm>
              <a:off x="4283968" y="4106069"/>
              <a:ext cx="431701" cy="1483171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1691680" y="5589240"/>
              <a:ext cx="5614565" cy="10081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计算圆面积：</a:t>
              </a:r>
              <a:r>
                <a:rPr lang="en-US" altLang="zh-CN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area=</a:t>
              </a:r>
              <a:r>
                <a:rPr lang="el-GR" altLang="zh-CN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π</a:t>
              </a:r>
              <a:r>
                <a:rPr lang="en-US" altLang="zh-CN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* r * r</a:t>
              </a:r>
              <a:endPara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8715070" y="2395667"/>
            <a:ext cx="3472775" cy="1847019"/>
            <a:chOff x="8626758" y="3509113"/>
            <a:chExt cx="3814656" cy="1847019"/>
          </a:xfrm>
        </p:grpSpPr>
        <p:sp>
          <p:nvSpPr>
            <p:cNvPr id="3" name="矩形 2"/>
            <p:cNvSpPr/>
            <p:nvPr/>
          </p:nvSpPr>
          <p:spPr>
            <a:xfrm>
              <a:off x="9092396" y="3810183"/>
              <a:ext cx="3349018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dirty="0"/>
                <a:t>r = eval(input())		</a:t>
              </a:r>
              <a:endParaRPr lang="zh-CN" altLang="en-US" dirty="0"/>
            </a:p>
            <a:p>
              <a:r>
                <a:rPr lang="en-US" altLang="zh-CN" dirty="0"/>
                <a:t>area = 3.14 * r * r		</a:t>
              </a:r>
              <a:endParaRPr lang="zh-CN" altLang="en-US" dirty="0"/>
            </a:p>
            <a:p>
              <a:r>
                <a:rPr lang="en-US" altLang="zh-CN" dirty="0"/>
                <a:t>print(area)		</a:t>
              </a:r>
              <a:endParaRPr lang="en-US" altLang="zh-CN" dirty="0"/>
            </a:p>
          </p:txBody>
        </p:sp>
        <p:grpSp>
          <p:nvGrpSpPr>
            <p:cNvPr id="54" name="组合 53"/>
            <p:cNvGrpSpPr/>
            <p:nvPr/>
          </p:nvGrpSpPr>
          <p:grpSpPr>
            <a:xfrm>
              <a:off x="8626758" y="3509113"/>
              <a:ext cx="2839773" cy="1847019"/>
              <a:chOff x="5491163" y="101601"/>
              <a:chExt cx="571500" cy="392113"/>
            </a:xfrm>
            <a:solidFill>
              <a:schemeClr val="tx1">
                <a:lumMod val="75000"/>
                <a:lumOff val="25000"/>
              </a:schemeClr>
            </a:solidFill>
          </p:grpSpPr>
          <p:sp>
            <p:nvSpPr>
              <p:cNvPr id="55" name="Freeform 65"/>
              <p:cNvSpPr>
                <a:spLocks noEditPoints="1"/>
              </p:cNvSpPr>
              <p:nvPr/>
            </p:nvSpPr>
            <p:spPr bwMode="auto">
              <a:xfrm>
                <a:off x="5491163" y="441326"/>
                <a:ext cx="571500" cy="52388"/>
              </a:xfrm>
              <a:custGeom>
                <a:avLst/>
                <a:gdLst>
                  <a:gd name="T0" fmla="*/ 360 w 360"/>
                  <a:gd name="T1" fmla="*/ 0 h 33"/>
                  <a:gd name="T2" fmla="*/ 0 w 360"/>
                  <a:gd name="T3" fmla="*/ 0 h 33"/>
                  <a:gd name="T4" fmla="*/ 0 w 360"/>
                  <a:gd name="T5" fmla="*/ 33 h 33"/>
                  <a:gd name="T6" fmla="*/ 360 w 360"/>
                  <a:gd name="T7" fmla="*/ 33 h 33"/>
                  <a:gd name="T8" fmla="*/ 360 w 360"/>
                  <a:gd name="T9" fmla="*/ 0 h 33"/>
                  <a:gd name="T10" fmla="*/ 360 w 360"/>
                  <a:gd name="T11" fmla="*/ 0 h 33"/>
                  <a:gd name="T12" fmla="*/ 344 w 360"/>
                  <a:gd name="T13" fmla="*/ 21 h 33"/>
                  <a:gd name="T14" fmla="*/ 315 w 360"/>
                  <a:gd name="T15" fmla="*/ 21 h 33"/>
                  <a:gd name="T16" fmla="*/ 315 w 360"/>
                  <a:gd name="T17" fmla="*/ 12 h 33"/>
                  <a:gd name="T18" fmla="*/ 344 w 360"/>
                  <a:gd name="T19" fmla="*/ 12 h 33"/>
                  <a:gd name="T20" fmla="*/ 344 w 360"/>
                  <a:gd name="T21" fmla="*/ 21 h 33"/>
                  <a:gd name="T22" fmla="*/ 344 w 360"/>
                  <a:gd name="T23" fmla="*/ 2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0" h="33">
                    <a:moveTo>
                      <a:pt x="360" y="0"/>
                    </a:moveTo>
                    <a:lnTo>
                      <a:pt x="0" y="0"/>
                    </a:lnTo>
                    <a:lnTo>
                      <a:pt x="0" y="33"/>
                    </a:lnTo>
                    <a:lnTo>
                      <a:pt x="360" y="33"/>
                    </a:lnTo>
                    <a:lnTo>
                      <a:pt x="360" y="0"/>
                    </a:lnTo>
                    <a:lnTo>
                      <a:pt x="360" y="0"/>
                    </a:lnTo>
                    <a:close/>
                    <a:moveTo>
                      <a:pt x="344" y="21"/>
                    </a:moveTo>
                    <a:lnTo>
                      <a:pt x="315" y="21"/>
                    </a:lnTo>
                    <a:lnTo>
                      <a:pt x="315" y="12"/>
                    </a:lnTo>
                    <a:lnTo>
                      <a:pt x="344" y="12"/>
                    </a:lnTo>
                    <a:lnTo>
                      <a:pt x="344" y="21"/>
                    </a:lnTo>
                    <a:lnTo>
                      <a:pt x="344" y="2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9" name="Freeform 66"/>
              <p:cNvSpPr>
                <a:spLocks noEditPoints="1"/>
              </p:cNvSpPr>
              <p:nvPr/>
            </p:nvSpPr>
            <p:spPr bwMode="auto">
              <a:xfrm>
                <a:off x="5518150" y="101601"/>
                <a:ext cx="519113" cy="323850"/>
              </a:xfrm>
              <a:custGeom>
                <a:avLst/>
                <a:gdLst>
                  <a:gd name="T0" fmla="*/ 327 w 327"/>
                  <a:gd name="T1" fmla="*/ 0 h 204"/>
                  <a:gd name="T2" fmla="*/ 0 w 327"/>
                  <a:gd name="T3" fmla="*/ 0 h 204"/>
                  <a:gd name="T4" fmla="*/ 0 w 327"/>
                  <a:gd name="T5" fmla="*/ 204 h 204"/>
                  <a:gd name="T6" fmla="*/ 327 w 327"/>
                  <a:gd name="T7" fmla="*/ 204 h 204"/>
                  <a:gd name="T8" fmla="*/ 327 w 327"/>
                  <a:gd name="T9" fmla="*/ 0 h 204"/>
                  <a:gd name="T10" fmla="*/ 327 w 327"/>
                  <a:gd name="T11" fmla="*/ 0 h 204"/>
                  <a:gd name="T12" fmla="*/ 290 w 327"/>
                  <a:gd name="T13" fmla="*/ 175 h 204"/>
                  <a:gd name="T14" fmla="*/ 36 w 327"/>
                  <a:gd name="T15" fmla="*/ 175 h 204"/>
                  <a:gd name="T16" fmla="*/ 36 w 327"/>
                  <a:gd name="T17" fmla="*/ 29 h 204"/>
                  <a:gd name="T18" fmla="*/ 290 w 327"/>
                  <a:gd name="T19" fmla="*/ 29 h 204"/>
                  <a:gd name="T20" fmla="*/ 290 w 327"/>
                  <a:gd name="T21" fmla="*/ 175 h 204"/>
                  <a:gd name="T22" fmla="*/ 290 w 327"/>
                  <a:gd name="T23" fmla="*/ 175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27" h="204">
                    <a:moveTo>
                      <a:pt x="327" y="0"/>
                    </a:moveTo>
                    <a:lnTo>
                      <a:pt x="0" y="0"/>
                    </a:lnTo>
                    <a:lnTo>
                      <a:pt x="0" y="204"/>
                    </a:lnTo>
                    <a:lnTo>
                      <a:pt x="327" y="204"/>
                    </a:lnTo>
                    <a:lnTo>
                      <a:pt x="327" y="0"/>
                    </a:lnTo>
                    <a:lnTo>
                      <a:pt x="327" y="0"/>
                    </a:lnTo>
                    <a:close/>
                    <a:moveTo>
                      <a:pt x="290" y="175"/>
                    </a:moveTo>
                    <a:lnTo>
                      <a:pt x="36" y="175"/>
                    </a:lnTo>
                    <a:lnTo>
                      <a:pt x="36" y="29"/>
                    </a:lnTo>
                    <a:lnTo>
                      <a:pt x="290" y="29"/>
                    </a:lnTo>
                    <a:lnTo>
                      <a:pt x="290" y="175"/>
                    </a:lnTo>
                    <a:lnTo>
                      <a:pt x="290" y="1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cxnSp>
        <p:nvCxnSpPr>
          <p:cNvPr id="6" name="直接连接符 5"/>
          <p:cNvCxnSpPr/>
          <p:nvPr/>
        </p:nvCxnSpPr>
        <p:spPr>
          <a:xfrm>
            <a:off x="7906215" y="1038379"/>
            <a:ext cx="0" cy="5427918"/>
          </a:xfrm>
          <a:prstGeom prst="line">
            <a:avLst/>
          </a:prstGeom>
          <a:ln w="3810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4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/>
          <p:cNvGrpSpPr/>
          <p:nvPr/>
        </p:nvGrpSpPr>
        <p:grpSpPr>
          <a:xfrm>
            <a:off x="170320" y="203448"/>
            <a:ext cx="2439065" cy="504056"/>
            <a:chOff x="169526" y="203448"/>
            <a:chExt cx="2439065" cy="504056"/>
          </a:xfrm>
        </p:grpSpPr>
        <p:grpSp>
          <p:nvGrpSpPr>
            <p:cNvPr id="56" name="组合 55"/>
            <p:cNvGrpSpPr/>
            <p:nvPr/>
          </p:nvGrpSpPr>
          <p:grpSpPr>
            <a:xfrm>
              <a:off x="169526" y="203448"/>
              <a:ext cx="504056" cy="504056"/>
              <a:chOff x="11207774" y="442662"/>
              <a:chExt cx="504056" cy="504056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57" name="椭圆 56"/>
              <p:cNvSpPr/>
              <p:nvPr/>
            </p:nvSpPr>
            <p:spPr>
              <a:xfrm>
                <a:off x="11351790" y="601230"/>
                <a:ext cx="216024" cy="216024"/>
              </a:xfrm>
              <a:prstGeom prst="ellipse">
                <a:avLst/>
              </a:prstGeom>
              <a:solidFill>
                <a:srgbClr val="B3DF63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Calibri" panose="020F050202020403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58" name="椭圆 57"/>
              <p:cNvSpPr/>
              <p:nvPr/>
            </p:nvSpPr>
            <p:spPr>
              <a:xfrm>
                <a:off x="11207774" y="442662"/>
                <a:ext cx="504056" cy="504056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Calibri" panose="020F0502020204030204"/>
                  <a:ea typeface="微软雅黑" panose="020B0503020204020204" pitchFamily="34" charset="-122"/>
                </a:endParaRPr>
              </a:p>
            </p:txBody>
          </p:sp>
        </p:grpSp>
        <p:cxnSp>
          <p:nvCxnSpPr>
            <p:cNvPr id="20" name="直接连接符 19"/>
            <p:cNvCxnSpPr/>
            <p:nvPr/>
          </p:nvCxnSpPr>
          <p:spPr>
            <a:xfrm>
              <a:off x="775303" y="707504"/>
              <a:ext cx="1833288" cy="0"/>
            </a:xfrm>
            <a:prstGeom prst="line">
              <a:avLst/>
            </a:prstGeom>
            <a:ln>
              <a:solidFill>
                <a:srgbClr val="B3DF6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矩形 28"/>
          <p:cNvSpPr/>
          <p:nvPr/>
        </p:nvSpPr>
        <p:spPr>
          <a:xfrm>
            <a:off x="1106241" y="1241460"/>
            <a:ext cx="6449749" cy="49090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spcAft>
                <a:spcPts val="600"/>
              </a:spcAft>
              <a:defRPr/>
            </a:pPr>
            <a:r>
              <a:rPr kumimoji="1"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警察局抓了</a:t>
            </a:r>
            <a:r>
              <a:rPr kumimoji="1"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A,B,C,D</a:t>
            </a:r>
            <a:r>
              <a:rPr kumimoji="1"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四名偷窃嫌疑犯，其中只有一人是小偷，审问记录如下：</a:t>
            </a:r>
            <a:endParaRPr kumimoji="1" lang="en-US" altLang="zh-CN" sz="2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lnSpc>
                <a:spcPct val="150000"/>
              </a:lnSpc>
              <a:spcAft>
                <a:spcPts val="600"/>
              </a:spcAft>
              <a:defRPr/>
            </a:pPr>
            <a:r>
              <a:rPr kumimoji="1"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kumimoji="1"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说：“我不是小偷”</a:t>
            </a:r>
            <a:endParaRPr kumimoji="1" lang="en-US" altLang="zh-CN" sz="2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lnSpc>
                <a:spcPct val="150000"/>
              </a:lnSpc>
              <a:spcAft>
                <a:spcPts val="600"/>
              </a:spcAft>
              <a:defRPr/>
            </a:pPr>
            <a:r>
              <a:rPr kumimoji="1"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kumimoji="1"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说：“</a:t>
            </a:r>
            <a:r>
              <a:rPr kumimoji="1"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kumimoji="1"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是小偷”</a:t>
            </a:r>
            <a:endParaRPr kumimoji="1" lang="en-US" altLang="zh-CN" sz="2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lnSpc>
                <a:spcPct val="150000"/>
              </a:lnSpc>
              <a:spcAft>
                <a:spcPts val="600"/>
              </a:spcAft>
              <a:defRPr/>
            </a:pPr>
            <a:r>
              <a:rPr kumimoji="1"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kumimoji="1"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说：“小偷肯定是</a:t>
            </a:r>
            <a:r>
              <a:rPr kumimoji="1"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D”</a:t>
            </a:r>
            <a:endParaRPr kumimoji="1" lang="en-US" altLang="zh-CN" sz="2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lnSpc>
                <a:spcPct val="150000"/>
              </a:lnSpc>
              <a:spcAft>
                <a:spcPts val="600"/>
              </a:spcAft>
              <a:defRPr/>
            </a:pPr>
            <a:r>
              <a:rPr kumimoji="1"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kumimoji="1"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说：“</a:t>
            </a:r>
            <a:r>
              <a:rPr kumimoji="1"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kumimoji="1"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在冤枉人”</a:t>
            </a:r>
            <a:endParaRPr kumimoji="1" lang="en-US" altLang="zh-CN" sz="2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lnSpc>
                <a:spcPct val="150000"/>
              </a:lnSpc>
              <a:spcAft>
                <a:spcPts val="600"/>
              </a:spcAft>
              <a:defRPr/>
            </a:pPr>
            <a:r>
              <a:rPr kumimoji="1"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已知四个人中有三人说的是真话，一人说的是假话，问到底谁是小偷？</a:t>
            </a:r>
            <a:endParaRPr lang="zh-CN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 rotWithShape="1">
          <a:blip r:embed="rId1"/>
          <a:srcRect l="20686" r="25264"/>
          <a:stretch>
            <a:fillRect/>
          </a:stretch>
        </p:blipFill>
        <p:spPr>
          <a:xfrm>
            <a:off x="7555990" y="1169169"/>
            <a:ext cx="4636010" cy="5688831"/>
          </a:xfrm>
          <a:custGeom>
            <a:avLst/>
            <a:gdLst>
              <a:gd name="connsiteX0" fmla="*/ 0 w 4636009"/>
              <a:gd name="connsiteY0" fmla="*/ 0 h 5167312"/>
              <a:gd name="connsiteX1" fmla="*/ 4636009 w 4636009"/>
              <a:gd name="connsiteY1" fmla="*/ 0 h 5167312"/>
              <a:gd name="connsiteX2" fmla="*/ 4636009 w 4636009"/>
              <a:gd name="connsiteY2" fmla="*/ 5167312 h 5167312"/>
              <a:gd name="connsiteX3" fmla="*/ 276091 w 4636009"/>
              <a:gd name="connsiteY3" fmla="*/ 5167312 h 5167312"/>
              <a:gd name="connsiteX4" fmla="*/ 2669970 w 4636009"/>
              <a:gd name="connsiteY4" fmla="*/ 952 h 5167312"/>
              <a:gd name="connsiteX5" fmla="*/ 0 w 4636009"/>
              <a:gd name="connsiteY5" fmla="*/ 952 h 5167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36009" h="5167312">
                <a:moveTo>
                  <a:pt x="0" y="0"/>
                </a:moveTo>
                <a:lnTo>
                  <a:pt x="4636009" y="0"/>
                </a:lnTo>
                <a:lnTo>
                  <a:pt x="4636009" y="5167312"/>
                </a:lnTo>
                <a:lnTo>
                  <a:pt x="276091" y="5167312"/>
                </a:lnTo>
                <a:lnTo>
                  <a:pt x="2669970" y="952"/>
                </a:lnTo>
                <a:lnTo>
                  <a:pt x="0" y="952"/>
                </a:lnTo>
                <a:close/>
              </a:path>
            </a:pathLst>
          </a:custGeom>
        </p:spPr>
      </p:pic>
      <p:sp>
        <p:nvSpPr>
          <p:cNvPr id="10" name="TextBox 3"/>
          <p:cNvSpPr txBox="1"/>
          <p:nvPr/>
        </p:nvSpPr>
        <p:spPr>
          <a:xfrm>
            <a:off x="781967" y="245839"/>
            <a:ext cx="457900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spc="300" dirty="0">
                <a:solidFill>
                  <a:srgbClr val="1E678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如何编写程序</a:t>
            </a:r>
            <a:r>
              <a:rPr lang="en-US" altLang="zh-CN" sz="2400" b="1" spc="300" dirty="0">
                <a:solidFill>
                  <a:srgbClr val="1E678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000" b="1" spc="300" dirty="0">
                <a:solidFill>
                  <a:srgbClr val="1E678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谁是小偷</a:t>
            </a:r>
            <a:endParaRPr lang="zh-CN" altLang="en-US" sz="2000" b="1" spc="300" dirty="0">
              <a:solidFill>
                <a:srgbClr val="1E678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000" b="1" spc="300" dirty="0">
              <a:solidFill>
                <a:srgbClr val="1E678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/>
          <p:cNvGrpSpPr/>
          <p:nvPr/>
        </p:nvGrpSpPr>
        <p:grpSpPr>
          <a:xfrm>
            <a:off x="170320" y="203448"/>
            <a:ext cx="5190653" cy="504056"/>
            <a:chOff x="169526" y="203448"/>
            <a:chExt cx="5190653" cy="504056"/>
          </a:xfrm>
        </p:grpSpPr>
        <p:sp>
          <p:nvSpPr>
            <p:cNvPr id="4" name="TextBox 3"/>
            <p:cNvSpPr txBox="1"/>
            <p:nvPr/>
          </p:nvSpPr>
          <p:spPr>
            <a:xfrm>
              <a:off x="781173" y="245839"/>
              <a:ext cx="457900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spc="300" dirty="0">
                  <a:solidFill>
                    <a:srgbClr val="1E678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谁是小偷</a:t>
              </a:r>
              <a:r>
                <a:rPr lang="en-US" altLang="zh-CN" sz="2400" b="1" spc="300" dirty="0">
                  <a:solidFill>
                    <a:srgbClr val="1E678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——</a:t>
              </a:r>
              <a:r>
                <a:rPr lang="zh-CN" altLang="en-US" sz="2000" b="1" spc="300" dirty="0">
                  <a:solidFill>
                    <a:srgbClr val="1E678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问题分析</a:t>
              </a:r>
              <a:endParaRPr lang="zh-CN" altLang="en-US" sz="2000" b="1" spc="300" dirty="0">
                <a:solidFill>
                  <a:srgbClr val="1E6787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56" name="组合 55"/>
            <p:cNvGrpSpPr/>
            <p:nvPr/>
          </p:nvGrpSpPr>
          <p:grpSpPr>
            <a:xfrm>
              <a:off x="169526" y="203448"/>
              <a:ext cx="504056" cy="504056"/>
              <a:chOff x="11207774" y="442662"/>
              <a:chExt cx="504056" cy="504056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57" name="椭圆 56"/>
              <p:cNvSpPr/>
              <p:nvPr/>
            </p:nvSpPr>
            <p:spPr>
              <a:xfrm>
                <a:off x="11351790" y="601230"/>
                <a:ext cx="216024" cy="216024"/>
              </a:xfrm>
              <a:prstGeom prst="ellipse">
                <a:avLst/>
              </a:prstGeom>
              <a:solidFill>
                <a:srgbClr val="B3DF63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Calibri" panose="020F050202020403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58" name="椭圆 57"/>
              <p:cNvSpPr/>
              <p:nvPr/>
            </p:nvSpPr>
            <p:spPr>
              <a:xfrm>
                <a:off x="11207774" y="442662"/>
                <a:ext cx="504056" cy="504056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Calibri" panose="020F0502020204030204"/>
                  <a:ea typeface="微软雅黑" panose="020B0503020204020204" pitchFamily="34" charset="-122"/>
                </a:endParaRPr>
              </a:p>
            </p:txBody>
          </p:sp>
        </p:grpSp>
        <p:cxnSp>
          <p:nvCxnSpPr>
            <p:cNvPr id="20" name="直接连接符 19"/>
            <p:cNvCxnSpPr/>
            <p:nvPr/>
          </p:nvCxnSpPr>
          <p:spPr>
            <a:xfrm>
              <a:off x="775303" y="707504"/>
              <a:ext cx="1833288" cy="0"/>
            </a:xfrm>
            <a:prstGeom prst="line">
              <a:avLst/>
            </a:prstGeom>
            <a:ln>
              <a:solidFill>
                <a:srgbClr val="B3DF6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圆角矩形 17"/>
          <p:cNvSpPr/>
          <p:nvPr/>
        </p:nvSpPr>
        <p:spPr>
          <a:xfrm>
            <a:off x="5288655" y="1732438"/>
            <a:ext cx="1424827" cy="1362059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887" tIns="40943" rIns="81887" bIns="40943" rtlCol="0" anchor="ctr"/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endParaRPr lang="zh-CN" altLang="en-US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圆角矩形 18"/>
          <p:cNvSpPr/>
          <p:nvPr/>
        </p:nvSpPr>
        <p:spPr>
          <a:xfrm>
            <a:off x="6907191" y="1732438"/>
            <a:ext cx="1422436" cy="1352251"/>
          </a:xfrm>
          <a:prstGeom prst="roundRect">
            <a:avLst/>
          </a:prstGeom>
          <a:solidFill>
            <a:srgbClr val="21AB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887" tIns="40943" rIns="81887" bIns="40943" rtlCol="0" anchor="ctr"/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endParaRPr lang="zh-CN" altLang="en-US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圆角矩形 19"/>
          <p:cNvSpPr/>
          <p:nvPr/>
        </p:nvSpPr>
        <p:spPr>
          <a:xfrm>
            <a:off x="5288655" y="3277632"/>
            <a:ext cx="1424827" cy="1414024"/>
          </a:xfrm>
          <a:prstGeom prst="roundRect">
            <a:avLst/>
          </a:prstGeom>
          <a:solidFill>
            <a:srgbClr val="05BA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887" tIns="40943" rIns="81887" bIns="40943" rtlCol="0" anchor="ctr"/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endParaRPr lang="zh-CN" altLang="en-US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圆角矩形 20"/>
          <p:cNvSpPr/>
          <p:nvPr/>
        </p:nvSpPr>
        <p:spPr>
          <a:xfrm>
            <a:off x="6907191" y="3277632"/>
            <a:ext cx="1422436" cy="1414024"/>
          </a:xfrm>
          <a:prstGeom prst="roundRect">
            <a:avLst/>
          </a:prstGeom>
          <a:solidFill>
            <a:srgbClr val="F141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887" tIns="40943" rIns="81887" bIns="40943" rtlCol="0" anchor="ctr"/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endParaRPr lang="zh-CN" altLang="en-US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TextBox 22"/>
          <p:cNvSpPr txBox="1"/>
          <p:nvPr/>
        </p:nvSpPr>
        <p:spPr>
          <a:xfrm>
            <a:off x="2233714" y="2213416"/>
            <a:ext cx="2698156" cy="523212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>
            <a:defPPr>
              <a:defRPr lang="zh-CN"/>
            </a:defPPr>
            <a:lvl1pPr algn="ctr">
              <a:defRPr sz="22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r"/>
            <a:r>
              <a:rPr kumimoji="1" lang="en-US" altLang="zh-CN" sz="2800" dirty="0"/>
              <a:t>“</a:t>
            </a:r>
            <a:r>
              <a:rPr kumimoji="1" lang="zh-CN" altLang="en-US" sz="2800" dirty="0"/>
              <a:t>我不是小偷</a:t>
            </a:r>
            <a:r>
              <a:rPr kumimoji="1" lang="en-US" altLang="zh-CN" sz="2800" dirty="0"/>
              <a:t>”</a:t>
            </a:r>
            <a:endParaRPr lang="zh-CN" altLang="en-US" sz="2800" dirty="0"/>
          </a:p>
        </p:txBody>
      </p:sp>
      <p:sp>
        <p:nvSpPr>
          <p:cNvPr id="15" name="TextBox 24"/>
          <p:cNvSpPr txBox="1"/>
          <p:nvPr/>
        </p:nvSpPr>
        <p:spPr>
          <a:xfrm>
            <a:off x="8495861" y="2213416"/>
            <a:ext cx="2222065" cy="523212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>
            <a:defPPr>
              <a:defRPr lang="zh-CN"/>
            </a:defPPr>
            <a:lvl1pPr algn="r">
              <a:defRPr kumimoji="1" sz="28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“C</a:t>
            </a:r>
            <a:r>
              <a:rPr lang="zh-CN" altLang="en-US" dirty="0"/>
              <a:t>是小偷”</a:t>
            </a:r>
            <a:endParaRPr lang="en-US" altLang="zh-CN" dirty="0"/>
          </a:p>
        </p:txBody>
      </p:sp>
      <p:sp>
        <p:nvSpPr>
          <p:cNvPr id="16" name="TextBox 27"/>
          <p:cNvSpPr txBox="1"/>
          <p:nvPr/>
        </p:nvSpPr>
        <p:spPr>
          <a:xfrm>
            <a:off x="2099424" y="3723038"/>
            <a:ext cx="2981888" cy="523212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>
            <a:defPPr>
              <a:defRPr lang="zh-CN"/>
            </a:defPPr>
            <a:lvl1pPr algn="r">
              <a:defRPr kumimoji="1" sz="28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“小偷肯定是</a:t>
            </a:r>
            <a:r>
              <a:rPr lang="en-US" altLang="zh-CN" dirty="0"/>
              <a:t>D”</a:t>
            </a:r>
            <a:endParaRPr lang="en-US" altLang="zh-CN" dirty="0"/>
          </a:p>
        </p:txBody>
      </p:sp>
      <p:sp>
        <p:nvSpPr>
          <p:cNvPr id="17" name="TextBox 29"/>
          <p:cNvSpPr txBox="1"/>
          <p:nvPr/>
        </p:nvSpPr>
        <p:spPr>
          <a:xfrm>
            <a:off x="8495861" y="3723038"/>
            <a:ext cx="2581138" cy="523212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>
            <a:defPPr>
              <a:defRPr lang="zh-CN"/>
            </a:defPPr>
            <a:lvl1pPr algn="r">
              <a:defRPr kumimoji="1" sz="28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“</a:t>
            </a:r>
            <a:r>
              <a:rPr lang="en-US" altLang="zh-CN" dirty="0"/>
              <a:t>C</a:t>
            </a:r>
            <a:r>
              <a:rPr lang="zh-CN" altLang="en-US" dirty="0"/>
              <a:t>在冤枉人”</a:t>
            </a:r>
            <a:endParaRPr lang="en-US" altLang="zh-CN" dirty="0"/>
          </a:p>
        </p:txBody>
      </p:sp>
      <p:cxnSp>
        <p:nvCxnSpPr>
          <p:cNvPr id="18" name="Straight Connector 6"/>
          <p:cNvCxnSpPr/>
          <p:nvPr/>
        </p:nvCxnSpPr>
        <p:spPr>
          <a:xfrm>
            <a:off x="2277495" y="5089635"/>
            <a:ext cx="8827524" cy="0"/>
          </a:xfrm>
          <a:prstGeom prst="line">
            <a:avLst/>
          </a:prstGeom>
          <a:ln w="57150" cmpd="dbl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47"/>
          <p:cNvSpPr>
            <a:spLocks noChangeArrowheads="1"/>
          </p:cNvSpPr>
          <p:nvPr/>
        </p:nvSpPr>
        <p:spPr bwMode="auto">
          <a:xfrm>
            <a:off x="2183395" y="5325221"/>
            <a:ext cx="9060174" cy="4534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pitchFamily="34" charset="-122"/>
              </a:rPr>
              <a:t>四位嫌疑人的表述是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pitchFamily="34" charset="-122"/>
              </a:rPr>
              <a:t>”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pitchFamily="34" charset="-122"/>
              </a:rPr>
              <a:t>不确定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pitchFamily="34" charset="-122"/>
              </a:rPr>
              <a:t>”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pitchFamily="34" charset="-122"/>
              </a:rPr>
              <a:t>的已知条件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500"/>
                            </p:stCondLst>
                            <p:childTnLst>
                              <p:par>
                                <p:cTn id="51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/>
      <p:bldP spid="15" grpId="0"/>
      <p:bldP spid="16" grpId="0"/>
      <p:bldP spid="17" grpId="0"/>
      <p:bldP spid="1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椭圆 7"/>
          <p:cNvSpPr/>
          <p:nvPr/>
        </p:nvSpPr>
        <p:spPr>
          <a:xfrm rot="5400000">
            <a:off x="2087856" y="3245736"/>
            <a:ext cx="3917626" cy="1075002"/>
          </a:xfrm>
          <a:custGeom>
            <a:avLst/>
            <a:gdLst>
              <a:gd name="connsiteX0" fmla="*/ 5141438 w 5232878"/>
              <a:gd name="connsiteY0" fmla="*/ 0 h 1208638"/>
              <a:gd name="connsiteX1" fmla="*/ 2570719 w 5232878"/>
              <a:gd name="connsiteY1" fmla="*/ 1208638 h 1208638"/>
              <a:gd name="connsiteX2" fmla="*/ 0 w 5232878"/>
              <a:gd name="connsiteY2" fmla="*/ 0 h 1208638"/>
              <a:gd name="connsiteX3" fmla="*/ 5232878 w 5232878"/>
              <a:gd name="connsiteY3" fmla="*/ 91440 h 1208638"/>
              <a:gd name="connsiteX0-1" fmla="*/ 5141438 w 5141438"/>
              <a:gd name="connsiteY0-2" fmla="*/ 0 h 1208638"/>
              <a:gd name="connsiteX1-3" fmla="*/ 2570719 w 5141438"/>
              <a:gd name="connsiteY1-4" fmla="*/ 1208638 h 1208638"/>
              <a:gd name="connsiteX2-5" fmla="*/ 0 w 5141438"/>
              <a:gd name="connsiteY2-6" fmla="*/ 0 h 120863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5141438" h="1208638">
                <a:moveTo>
                  <a:pt x="5141438" y="0"/>
                </a:moveTo>
                <a:cubicBezTo>
                  <a:pt x="4741027" y="708082"/>
                  <a:pt x="3740838" y="1208638"/>
                  <a:pt x="2570719" y="1208638"/>
                </a:cubicBezTo>
                <a:cubicBezTo>
                  <a:pt x="1400600" y="1208638"/>
                  <a:pt x="400411" y="708082"/>
                  <a:pt x="0" y="0"/>
                </a:cubicBezTo>
              </a:path>
            </a:pathLst>
          </a:cu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4" rIns="91428" bIns="45714"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240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2" name="组合 31"/>
          <p:cNvGrpSpPr/>
          <p:nvPr/>
        </p:nvGrpSpPr>
        <p:grpSpPr>
          <a:xfrm>
            <a:off x="170320" y="203448"/>
            <a:ext cx="2354994" cy="504056"/>
            <a:chOff x="169526" y="203448"/>
            <a:chExt cx="2354994" cy="504056"/>
          </a:xfrm>
        </p:grpSpPr>
        <p:sp>
          <p:nvSpPr>
            <p:cNvPr id="4" name="TextBox 3"/>
            <p:cNvSpPr txBox="1"/>
            <p:nvPr/>
          </p:nvSpPr>
          <p:spPr>
            <a:xfrm>
              <a:off x="781174" y="245839"/>
              <a:ext cx="17433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rgbClr val="1E678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 章 提 要</a:t>
              </a:r>
              <a:endParaRPr lang="zh-CN" altLang="en-US" sz="2400" b="1" dirty="0">
                <a:solidFill>
                  <a:srgbClr val="1E6787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56" name="组合 55"/>
            <p:cNvGrpSpPr/>
            <p:nvPr/>
          </p:nvGrpSpPr>
          <p:grpSpPr>
            <a:xfrm>
              <a:off x="169526" y="203448"/>
              <a:ext cx="504056" cy="504056"/>
              <a:chOff x="11207774" y="442662"/>
              <a:chExt cx="504056" cy="504056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57" name="椭圆 56"/>
              <p:cNvSpPr/>
              <p:nvPr/>
            </p:nvSpPr>
            <p:spPr>
              <a:xfrm>
                <a:off x="11351790" y="601230"/>
                <a:ext cx="216024" cy="216024"/>
              </a:xfrm>
              <a:prstGeom prst="ellipse">
                <a:avLst/>
              </a:prstGeom>
              <a:solidFill>
                <a:srgbClr val="B3DF63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Calibri" panose="020F050202020403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58" name="椭圆 57"/>
              <p:cNvSpPr/>
              <p:nvPr/>
            </p:nvSpPr>
            <p:spPr>
              <a:xfrm>
                <a:off x="11207774" y="442662"/>
                <a:ext cx="504056" cy="504056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Calibri" panose="020F0502020204030204"/>
                  <a:ea typeface="微软雅黑" panose="020B0503020204020204" pitchFamily="34" charset="-122"/>
                </a:endParaRPr>
              </a:p>
            </p:txBody>
          </p:sp>
        </p:grpSp>
        <p:cxnSp>
          <p:nvCxnSpPr>
            <p:cNvPr id="20" name="直接连接符 19"/>
            <p:cNvCxnSpPr/>
            <p:nvPr/>
          </p:nvCxnSpPr>
          <p:spPr>
            <a:xfrm>
              <a:off x="775303" y="707504"/>
              <a:ext cx="1647495" cy="0"/>
            </a:xfrm>
            <a:prstGeom prst="line">
              <a:avLst/>
            </a:prstGeom>
            <a:ln>
              <a:solidFill>
                <a:srgbClr val="B3DF6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9" name="椭圆 7"/>
          <p:cNvSpPr/>
          <p:nvPr/>
        </p:nvSpPr>
        <p:spPr>
          <a:xfrm rot="5400000" flipV="1">
            <a:off x="6560390" y="3157532"/>
            <a:ext cx="3917624" cy="1148198"/>
          </a:xfrm>
          <a:custGeom>
            <a:avLst/>
            <a:gdLst>
              <a:gd name="connsiteX0" fmla="*/ 5141438 w 5232878"/>
              <a:gd name="connsiteY0" fmla="*/ 0 h 1208638"/>
              <a:gd name="connsiteX1" fmla="*/ 2570719 w 5232878"/>
              <a:gd name="connsiteY1" fmla="*/ 1208638 h 1208638"/>
              <a:gd name="connsiteX2" fmla="*/ 0 w 5232878"/>
              <a:gd name="connsiteY2" fmla="*/ 0 h 1208638"/>
              <a:gd name="connsiteX3" fmla="*/ 5232878 w 5232878"/>
              <a:gd name="connsiteY3" fmla="*/ 91440 h 1208638"/>
              <a:gd name="connsiteX0-1" fmla="*/ 5141438 w 5141438"/>
              <a:gd name="connsiteY0-2" fmla="*/ 0 h 1208638"/>
              <a:gd name="connsiteX1-3" fmla="*/ 2570719 w 5141438"/>
              <a:gd name="connsiteY1-4" fmla="*/ 1208638 h 1208638"/>
              <a:gd name="connsiteX2-5" fmla="*/ 0 w 5141438"/>
              <a:gd name="connsiteY2-6" fmla="*/ 0 h 120863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5141438" h="1208638">
                <a:moveTo>
                  <a:pt x="5141438" y="0"/>
                </a:moveTo>
                <a:cubicBezTo>
                  <a:pt x="4741027" y="708082"/>
                  <a:pt x="3740838" y="1208638"/>
                  <a:pt x="2570719" y="1208638"/>
                </a:cubicBezTo>
                <a:cubicBezTo>
                  <a:pt x="1400600" y="1208638"/>
                  <a:pt x="400411" y="708082"/>
                  <a:pt x="0" y="0"/>
                </a:cubicBezTo>
              </a:path>
            </a:pathLst>
          </a:cu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4" rIns="91428" bIns="45714"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240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0" name="直接连接符 59"/>
          <p:cNvCxnSpPr/>
          <p:nvPr/>
        </p:nvCxnSpPr>
        <p:spPr>
          <a:xfrm>
            <a:off x="3799219" y="3696928"/>
            <a:ext cx="4949613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40"/>
          <p:cNvSpPr txBox="1"/>
          <p:nvPr/>
        </p:nvSpPr>
        <p:spPr>
          <a:xfrm>
            <a:off x="898158" y="2148349"/>
            <a:ext cx="1943963" cy="357202"/>
          </a:xfrm>
          <a:prstGeom prst="rect">
            <a:avLst/>
          </a:prstGeom>
          <a:noFill/>
        </p:spPr>
        <p:txBody>
          <a:bodyPr wrap="square" lIns="91428" tIns="45714" rIns="91428" bIns="45714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30000"/>
              </a:lnSpc>
            </a:pPr>
            <a:r>
              <a:rPr lang="en-US" altLang="zh-CN" sz="1465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465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计算机基础概述</a:t>
            </a:r>
            <a:endParaRPr lang="en-US" altLang="zh-CN" sz="1465" dirty="0">
              <a:solidFill>
                <a:prstClr val="black">
                  <a:lumMod val="65000"/>
                  <a:lumOff val="3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2" name="TextBox 41"/>
          <p:cNvSpPr txBox="1"/>
          <p:nvPr/>
        </p:nvSpPr>
        <p:spPr>
          <a:xfrm>
            <a:off x="853975" y="4218664"/>
            <a:ext cx="1943963" cy="650679"/>
          </a:xfrm>
          <a:prstGeom prst="rect">
            <a:avLst/>
          </a:prstGeom>
          <a:noFill/>
        </p:spPr>
        <p:txBody>
          <a:bodyPr wrap="square" lIns="91428" tIns="45714" rIns="91428" bIns="45714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30000"/>
              </a:lnSpc>
            </a:pPr>
            <a:r>
              <a:rPr lang="en-US" altLang="zh-CN" sz="1465" dirty="0" err="1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2.Python</a:t>
            </a:r>
            <a:r>
              <a:rPr lang="zh-CN" altLang="en-US" sz="1465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语言的</a:t>
            </a:r>
            <a:endParaRPr lang="en-US" altLang="zh-CN" sz="1465" dirty="0">
              <a:solidFill>
                <a:prstClr val="black">
                  <a:lumMod val="65000"/>
                  <a:lumOff val="3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465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历史及现状</a:t>
            </a:r>
            <a:endParaRPr lang="en-US" altLang="zh-CN" sz="1465" dirty="0">
              <a:solidFill>
                <a:prstClr val="black">
                  <a:lumMod val="65000"/>
                  <a:lumOff val="3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3" name="TextBox 42"/>
          <p:cNvSpPr txBox="1"/>
          <p:nvPr/>
        </p:nvSpPr>
        <p:spPr>
          <a:xfrm>
            <a:off x="9607602" y="4218664"/>
            <a:ext cx="1943963" cy="650679"/>
          </a:xfrm>
          <a:prstGeom prst="rect">
            <a:avLst/>
          </a:prstGeom>
          <a:noFill/>
        </p:spPr>
        <p:txBody>
          <a:bodyPr wrap="square" lIns="91428" tIns="45714" rIns="91428" bIns="45714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30000"/>
              </a:lnSpc>
            </a:pPr>
            <a:r>
              <a:rPr lang="en-US" altLang="zh-CN" sz="1465" dirty="0" err="1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3.Python</a:t>
            </a:r>
            <a:r>
              <a:rPr lang="zh-CN" altLang="en-US" sz="1465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的应用</a:t>
            </a:r>
            <a:endParaRPr lang="en-US" altLang="zh-CN" sz="1465" dirty="0">
              <a:solidFill>
                <a:prstClr val="black">
                  <a:lumMod val="65000"/>
                  <a:lumOff val="3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465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与特性</a:t>
            </a:r>
            <a:endParaRPr lang="en-US" altLang="zh-CN" sz="1465" dirty="0">
              <a:solidFill>
                <a:prstClr val="black">
                  <a:lumMod val="65000"/>
                  <a:lumOff val="3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4" name="TextBox 43"/>
          <p:cNvSpPr txBox="1"/>
          <p:nvPr/>
        </p:nvSpPr>
        <p:spPr>
          <a:xfrm>
            <a:off x="9570940" y="2071127"/>
            <a:ext cx="1943963" cy="357202"/>
          </a:xfrm>
          <a:prstGeom prst="rect">
            <a:avLst/>
          </a:prstGeom>
          <a:noFill/>
        </p:spPr>
        <p:txBody>
          <a:bodyPr wrap="square" lIns="91428" tIns="45714" rIns="91428" bIns="45714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30000"/>
              </a:lnSpc>
            </a:pPr>
            <a:r>
              <a:rPr lang="en-US" altLang="zh-CN" sz="1465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</a:t>
            </a:r>
            <a:r>
              <a:rPr lang="zh-CN" altLang="en-US" sz="1465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开发环境及配置</a:t>
            </a:r>
            <a:endParaRPr lang="en-US" altLang="zh-CN" sz="1465" dirty="0">
              <a:solidFill>
                <a:prstClr val="black">
                  <a:lumMod val="65000"/>
                  <a:lumOff val="3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5" name="组合 74"/>
          <p:cNvGrpSpPr/>
          <p:nvPr/>
        </p:nvGrpSpPr>
        <p:grpSpPr>
          <a:xfrm>
            <a:off x="5317554" y="2650555"/>
            <a:ext cx="1912944" cy="1912942"/>
            <a:chOff x="2690253" y="1702153"/>
            <a:chExt cx="4123259" cy="4123256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grpSp>
          <p:nvGrpSpPr>
            <p:cNvPr id="76" name="组合 75"/>
            <p:cNvGrpSpPr/>
            <p:nvPr/>
          </p:nvGrpSpPr>
          <p:grpSpPr>
            <a:xfrm>
              <a:off x="2690253" y="1702153"/>
              <a:ext cx="4123259" cy="4123256"/>
              <a:chOff x="2690253" y="1702153"/>
              <a:chExt cx="4123259" cy="4123256"/>
            </a:xfrm>
          </p:grpSpPr>
          <p:sp>
            <p:nvSpPr>
              <p:cNvPr id="78" name="椭圆 77"/>
              <p:cNvSpPr/>
              <p:nvPr/>
            </p:nvSpPr>
            <p:spPr>
              <a:xfrm>
                <a:off x="2690253" y="1702153"/>
                <a:ext cx="4123259" cy="412325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9" name="椭圆 78"/>
              <p:cNvSpPr/>
              <p:nvPr/>
            </p:nvSpPr>
            <p:spPr>
              <a:xfrm>
                <a:off x="2936823" y="1948721"/>
                <a:ext cx="3630119" cy="3630119"/>
              </a:xfrm>
              <a:prstGeom prst="ellipse">
                <a:avLst/>
              </a:prstGeom>
              <a:solidFill>
                <a:srgbClr val="1E678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77" name="文本框 91"/>
            <p:cNvSpPr txBox="1"/>
            <p:nvPr/>
          </p:nvSpPr>
          <p:spPr>
            <a:xfrm>
              <a:off x="3786397" y="2727750"/>
              <a:ext cx="1945966" cy="20565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800" b="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本章</a:t>
              </a:r>
              <a:endParaRPr lang="en-US" altLang="zh-CN" sz="28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2800" b="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提要</a:t>
              </a:r>
              <a:endParaRPr lang="en-US" altLang="zh-CN" sz="28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81" name="组合 80"/>
          <p:cNvGrpSpPr/>
          <p:nvPr/>
        </p:nvGrpSpPr>
        <p:grpSpPr>
          <a:xfrm>
            <a:off x="3047902" y="2036744"/>
            <a:ext cx="1075004" cy="1075004"/>
            <a:chOff x="3724322" y="1908536"/>
            <a:chExt cx="1329153" cy="1329153"/>
          </a:xfrm>
        </p:grpSpPr>
        <p:sp>
          <p:nvSpPr>
            <p:cNvPr id="83" name="椭圆 82"/>
            <p:cNvSpPr/>
            <p:nvPr/>
          </p:nvSpPr>
          <p:spPr>
            <a:xfrm>
              <a:off x="3724322" y="1908536"/>
              <a:ext cx="1329153" cy="1329153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4" name="椭圆 83"/>
            <p:cNvSpPr/>
            <p:nvPr/>
          </p:nvSpPr>
          <p:spPr>
            <a:xfrm>
              <a:off x="3839838" y="2024052"/>
              <a:ext cx="1098122" cy="1098122"/>
            </a:xfrm>
            <a:prstGeom prst="ellipse">
              <a:avLst/>
            </a:prstGeom>
            <a:solidFill>
              <a:srgbClr val="B3DF63"/>
            </a:solidFill>
            <a:ln>
              <a:noFill/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24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86" name="组合 85"/>
          <p:cNvGrpSpPr/>
          <p:nvPr/>
        </p:nvGrpSpPr>
        <p:grpSpPr>
          <a:xfrm>
            <a:off x="3104669" y="4171535"/>
            <a:ext cx="1075004" cy="1075004"/>
            <a:chOff x="3724322" y="1908536"/>
            <a:chExt cx="1329153" cy="1329153"/>
          </a:xfrm>
        </p:grpSpPr>
        <p:sp>
          <p:nvSpPr>
            <p:cNvPr id="88" name="椭圆 87"/>
            <p:cNvSpPr/>
            <p:nvPr/>
          </p:nvSpPr>
          <p:spPr>
            <a:xfrm>
              <a:off x="3724322" y="1908536"/>
              <a:ext cx="1329153" cy="1329153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9" name="椭圆 88"/>
            <p:cNvSpPr/>
            <p:nvPr/>
          </p:nvSpPr>
          <p:spPr>
            <a:xfrm>
              <a:off x="3839838" y="2024052"/>
              <a:ext cx="1098122" cy="1098122"/>
            </a:xfrm>
            <a:prstGeom prst="ellipse">
              <a:avLst/>
            </a:prstGeom>
            <a:solidFill>
              <a:srgbClr val="1E6787"/>
            </a:solidFill>
            <a:ln>
              <a:noFill/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2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91" name="组合 90"/>
          <p:cNvGrpSpPr/>
          <p:nvPr/>
        </p:nvGrpSpPr>
        <p:grpSpPr>
          <a:xfrm>
            <a:off x="8393326" y="4116265"/>
            <a:ext cx="1075004" cy="1075004"/>
            <a:chOff x="3724322" y="1908536"/>
            <a:chExt cx="1329153" cy="1329153"/>
          </a:xfrm>
        </p:grpSpPr>
        <p:sp>
          <p:nvSpPr>
            <p:cNvPr id="93" name="椭圆 92"/>
            <p:cNvSpPr/>
            <p:nvPr/>
          </p:nvSpPr>
          <p:spPr>
            <a:xfrm>
              <a:off x="3724322" y="1908536"/>
              <a:ext cx="1329153" cy="1329153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4" name="椭圆 93"/>
            <p:cNvSpPr/>
            <p:nvPr/>
          </p:nvSpPr>
          <p:spPr>
            <a:xfrm>
              <a:off x="3839838" y="2024052"/>
              <a:ext cx="1098122" cy="1098122"/>
            </a:xfrm>
            <a:prstGeom prst="ellipse">
              <a:avLst/>
            </a:prstGeom>
            <a:solidFill>
              <a:srgbClr val="B3DF63"/>
            </a:solidFill>
            <a:ln>
              <a:noFill/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2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96" name="组合 95"/>
          <p:cNvGrpSpPr/>
          <p:nvPr/>
        </p:nvGrpSpPr>
        <p:grpSpPr>
          <a:xfrm>
            <a:off x="8393326" y="2051366"/>
            <a:ext cx="1075004" cy="1075004"/>
            <a:chOff x="3724322" y="1908536"/>
            <a:chExt cx="1329153" cy="1329153"/>
          </a:xfrm>
        </p:grpSpPr>
        <p:sp>
          <p:nvSpPr>
            <p:cNvPr id="98" name="椭圆 97"/>
            <p:cNvSpPr/>
            <p:nvPr/>
          </p:nvSpPr>
          <p:spPr>
            <a:xfrm>
              <a:off x="3724322" y="1908536"/>
              <a:ext cx="1329153" cy="1329153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9" name="椭圆 98"/>
            <p:cNvSpPr/>
            <p:nvPr/>
          </p:nvSpPr>
          <p:spPr>
            <a:xfrm>
              <a:off x="3839838" y="2024052"/>
              <a:ext cx="1098122" cy="1098122"/>
            </a:xfrm>
            <a:prstGeom prst="ellipse">
              <a:avLst/>
            </a:prstGeom>
            <a:solidFill>
              <a:srgbClr val="1E6787"/>
            </a:solidFill>
            <a:ln>
              <a:noFill/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2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6" name="矩形 25"/>
          <p:cNvSpPr/>
          <p:nvPr/>
        </p:nvSpPr>
        <p:spPr>
          <a:xfrm>
            <a:off x="3982208" y="3274959"/>
            <a:ext cx="12299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rgbClr val="2A8FBD">
                    <a:lumMod val="75000"/>
                  </a:srgbClr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前置课程</a:t>
            </a:r>
            <a:endParaRPr lang="en-US" altLang="zh-CN" b="1" dirty="0">
              <a:solidFill>
                <a:srgbClr val="2A8FBD">
                  <a:lumMod val="75000"/>
                </a:srgbClr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7277833" y="3804217"/>
            <a:ext cx="12696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rgbClr val="1E6787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后续课程</a:t>
            </a:r>
            <a:endParaRPr lang="zh-CN" altLang="en-US" b="1" dirty="0">
              <a:solidFill>
                <a:srgbClr val="1E6787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2" name="组合 41"/>
          <p:cNvGrpSpPr/>
          <p:nvPr/>
        </p:nvGrpSpPr>
        <p:grpSpPr>
          <a:xfrm>
            <a:off x="3286488" y="2373761"/>
            <a:ext cx="504825" cy="430213"/>
            <a:chOff x="3898900" y="152401"/>
            <a:chExt cx="504825" cy="430213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43" name="Freeform 92"/>
            <p:cNvSpPr/>
            <p:nvPr/>
          </p:nvSpPr>
          <p:spPr bwMode="auto">
            <a:xfrm>
              <a:off x="4060825" y="481013"/>
              <a:ext cx="179388" cy="61913"/>
            </a:xfrm>
            <a:custGeom>
              <a:avLst/>
              <a:gdLst>
                <a:gd name="T0" fmla="*/ 3 w 113"/>
                <a:gd name="T1" fmla="*/ 0 h 39"/>
                <a:gd name="T2" fmla="*/ 0 w 113"/>
                <a:gd name="T3" fmla="*/ 39 h 39"/>
                <a:gd name="T4" fmla="*/ 113 w 113"/>
                <a:gd name="T5" fmla="*/ 39 h 39"/>
                <a:gd name="T6" fmla="*/ 111 w 113"/>
                <a:gd name="T7" fmla="*/ 0 h 39"/>
                <a:gd name="T8" fmla="*/ 3 w 113"/>
                <a:gd name="T9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" h="39">
                  <a:moveTo>
                    <a:pt x="3" y="0"/>
                  </a:moveTo>
                  <a:lnTo>
                    <a:pt x="0" y="39"/>
                  </a:lnTo>
                  <a:lnTo>
                    <a:pt x="113" y="39"/>
                  </a:lnTo>
                  <a:lnTo>
                    <a:pt x="111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Freeform 93"/>
            <p:cNvSpPr>
              <a:spLocks noEditPoints="1"/>
            </p:cNvSpPr>
            <p:nvPr/>
          </p:nvSpPr>
          <p:spPr bwMode="auto">
            <a:xfrm>
              <a:off x="3898900" y="152401"/>
              <a:ext cx="504825" cy="312738"/>
            </a:xfrm>
            <a:custGeom>
              <a:avLst/>
              <a:gdLst>
                <a:gd name="T0" fmla="*/ 213 w 318"/>
                <a:gd name="T1" fmla="*/ 197 h 197"/>
                <a:gd name="T2" fmla="*/ 318 w 318"/>
                <a:gd name="T3" fmla="*/ 197 h 197"/>
                <a:gd name="T4" fmla="*/ 318 w 318"/>
                <a:gd name="T5" fmla="*/ 0 h 197"/>
                <a:gd name="T6" fmla="*/ 0 w 318"/>
                <a:gd name="T7" fmla="*/ 0 h 197"/>
                <a:gd name="T8" fmla="*/ 0 w 318"/>
                <a:gd name="T9" fmla="*/ 197 h 197"/>
                <a:gd name="T10" fmla="*/ 105 w 318"/>
                <a:gd name="T11" fmla="*/ 197 h 197"/>
                <a:gd name="T12" fmla="*/ 213 w 318"/>
                <a:gd name="T13" fmla="*/ 197 h 197"/>
                <a:gd name="T14" fmla="*/ 28 w 318"/>
                <a:gd name="T15" fmla="*/ 174 h 197"/>
                <a:gd name="T16" fmla="*/ 28 w 318"/>
                <a:gd name="T17" fmla="*/ 25 h 197"/>
                <a:gd name="T18" fmla="*/ 288 w 318"/>
                <a:gd name="T19" fmla="*/ 25 h 197"/>
                <a:gd name="T20" fmla="*/ 288 w 318"/>
                <a:gd name="T21" fmla="*/ 174 h 197"/>
                <a:gd name="T22" fmla="*/ 212 w 318"/>
                <a:gd name="T23" fmla="*/ 174 h 197"/>
                <a:gd name="T24" fmla="*/ 106 w 318"/>
                <a:gd name="T25" fmla="*/ 174 h 197"/>
                <a:gd name="T26" fmla="*/ 28 w 318"/>
                <a:gd name="T27" fmla="*/ 174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8" h="197">
                  <a:moveTo>
                    <a:pt x="213" y="197"/>
                  </a:moveTo>
                  <a:lnTo>
                    <a:pt x="318" y="197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97"/>
                  </a:lnTo>
                  <a:lnTo>
                    <a:pt x="105" y="197"/>
                  </a:lnTo>
                  <a:lnTo>
                    <a:pt x="213" y="197"/>
                  </a:lnTo>
                  <a:close/>
                  <a:moveTo>
                    <a:pt x="28" y="174"/>
                  </a:moveTo>
                  <a:lnTo>
                    <a:pt x="28" y="25"/>
                  </a:lnTo>
                  <a:lnTo>
                    <a:pt x="288" y="25"/>
                  </a:lnTo>
                  <a:lnTo>
                    <a:pt x="288" y="174"/>
                  </a:lnTo>
                  <a:lnTo>
                    <a:pt x="212" y="174"/>
                  </a:lnTo>
                  <a:lnTo>
                    <a:pt x="106" y="174"/>
                  </a:lnTo>
                  <a:lnTo>
                    <a:pt x="28" y="1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94"/>
            <p:cNvSpPr/>
            <p:nvPr/>
          </p:nvSpPr>
          <p:spPr bwMode="auto">
            <a:xfrm>
              <a:off x="4027488" y="558801"/>
              <a:ext cx="247650" cy="23813"/>
            </a:xfrm>
            <a:custGeom>
              <a:avLst/>
              <a:gdLst>
                <a:gd name="T0" fmla="*/ 0 w 156"/>
                <a:gd name="T1" fmla="*/ 0 h 15"/>
                <a:gd name="T2" fmla="*/ 0 w 156"/>
                <a:gd name="T3" fmla="*/ 15 h 15"/>
                <a:gd name="T4" fmla="*/ 156 w 156"/>
                <a:gd name="T5" fmla="*/ 15 h 15"/>
                <a:gd name="T6" fmla="*/ 156 w 156"/>
                <a:gd name="T7" fmla="*/ 0 h 15"/>
                <a:gd name="T8" fmla="*/ 134 w 156"/>
                <a:gd name="T9" fmla="*/ 0 h 15"/>
                <a:gd name="T10" fmla="*/ 21 w 156"/>
                <a:gd name="T11" fmla="*/ 0 h 15"/>
                <a:gd name="T12" fmla="*/ 0 w 156"/>
                <a:gd name="T13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6" h="15">
                  <a:moveTo>
                    <a:pt x="0" y="0"/>
                  </a:moveTo>
                  <a:lnTo>
                    <a:pt x="0" y="15"/>
                  </a:lnTo>
                  <a:lnTo>
                    <a:pt x="156" y="15"/>
                  </a:lnTo>
                  <a:lnTo>
                    <a:pt x="156" y="0"/>
                  </a:lnTo>
                  <a:lnTo>
                    <a:pt x="134" y="0"/>
                  </a:ln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46" name="Freeform 50"/>
          <p:cNvSpPr>
            <a:spLocks noEditPoints="1"/>
          </p:cNvSpPr>
          <p:nvPr/>
        </p:nvSpPr>
        <p:spPr bwMode="auto">
          <a:xfrm>
            <a:off x="3415158" y="4444852"/>
            <a:ext cx="454025" cy="549275"/>
          </a:xfrm>
          <a:custGeom>
            <a:avLst/>
            <a:gdLst>
              <a:gd name="T0" fmla="*/ 0 w 195"/>
              <a:gd name="T1" fmla="*/ 235 h 235"/>
              <a:gd name="T2" fmla="*/ 48 w 195"/>
              <a:gd name="T3" fmla="*/ 183 h 235"/>
              <a:gd name="T4" fmla="*/ 195 w 195"/>
              <a:gd name="T5" fmla="*/ 183 h 235"/>
              <a:gd name="T6" fmla="*/ 195 w 195"/>
              <a:gd name="T7" fmla="*/ 0 h 235"/>
              <a:gd name="T8" fmla="*/ 0 w 195"/>
              <a:gd name="T9" fmla="*/ 0 h 235"/>
              <a:gd name="T10" fmla="*/ 0 w 195"/>
              <a:gd name="T11" fmla="*/ 235 h 235"/>
              <a:gd name="T12" fmla="*/ 150 w 195"/>
              <a:gd name="T13" fmla="*/ 77 h 235"/>
              <a:gd name="T14" fmla="*/ 167 w 195"/>
              <a:gd name="T15" fmla="*/ 93 h 235"/>
              <a:gd name="T16" fmla="*/ 150 w 195"/>
              <a:gd name="T17" fmla="*/ 110 h 235"/>
              <a:gd name="T18" fmla="*/ 134 w 195"/>
              <a:gd name="T19" fmla="*/ 93 h 235"/>
              <a:gd name="T20" fmla="*/ 150 w 195"/>
              <a:gd name="T21" fmla="*/ 77 h 235"/>
              <a:gd name="T22" fmla="*/ 97 w 195"/>
              <a:gd name="T23" fmla="*/ 77 h 235"/>
              <a:gd name="T24" fmla="*/ 114 w 195"/>
              <a:gd name="T25" fmla="*/ 93 h 235"/>
              <a:gd name="T26" fmla="*/ 97 w 195"/>
              <a:gd name="T27" fmla="*/ 110 h 235"/>
              <a:gd name="T28" fmla="*/ 81 w 195"/>
              <a:gd name="T29" fmla="*/ 93 h 235"/>
              <a:gd name="T30" fmla="*/ 97 w 195"/>
              <a:gd name="T31" fmla="*/ 77 h 235"/>
              <a:gd name="T32" fmla="*/ 45 w 195"/>
              <a:gd name="T33" fmla="*/ 77 h 235"/>
              <a:gd name="T34" fmla="*/ 61 w 195"/>
              <a:gd name="T35" fmla="*/ 93 h 235"/>
              <a:gd name="T36" fmla="*/ 45 w 195"/>
              <a:gd name="T37" fmla="*/ 110 h 235"/>
              <a:gd name="T38" fmla="*/ 28 w 195"/>
              <a:gd name="T39" fmla="*/ 93 h 235"/>
              <a:gd name="T40" fmla="*/ 45 w 195"/>
              <a:gd name="T41" fmla="*/ 77 h 2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95" h="235">
                <a:moveTo>
                  <a:pt x="0" y="235"/>
                </a:moveTo>
                <a:cubicBezTo>
                  <a:pt x="48" y="183"/>
                  <a:pt x="48" y="183"/>
                  <a:pt x="48" y="183"/>
                </a:cubicBezTo>
                <a:cubicBezTo>
                  <a:pt x="195" y="183"/>
                  <a:pt x="195" y="183"/>
                  <a:pt x="195" y="183"/>
                </a:cubicBezTo>
                <a:cubicBezTo>
                  <a:pt x="195" y="0"/>
                  <a:pt x="195" y="0"/>
                  <a:pt x="195" y="0"/>
                </a:cubicBezTo>
                <a:cubicBezTo>
                  <a:pt x="0" y="0"/>
                  <a:pt x="0" y="0"/>
                  <a:pt x="0" y="0"/>
                </a:cubicBezTo>
                <a:lnTo>
                  <a:pt x="0" y="235"/>
                </a:lnTo>
                <a:close/>
                <a:moveTo>
                  <a:pt x="150" y="77"/>
                </a:moveTo>
                <a:cubicBezTo>
                  <a:pt x="159" y="77"/>
                  <a:pt x="167" y="84"/>
                  <a:pt x="167" y="93"/>
                </a:cubicBezTo>
                <a:cubicBezTo>
                  <a:pt x="167" y="102"/>
                  <a:pt x="159" y="110"/>
                  <a:pt x="150" y="110"/>
                </a:cubicBezTo>
                <a:cubicBezTo>
                  <a:pt x="141" y="110"/>
                  <a:pt x="134" y="102"/>
                  <a:pt x="134" y="93"/>
                </a:cubicBezTo>
                <a:cubicBezTo>
                  <a:pt x="134" y="84"/>
                  <a:pt x="141" y="77"/>
                  <a:pt x="150" y="77"/>
                </a:cubicBezTo>
                <a:close/>
                <a:moveTo>
                  <a:pt x="97" y="77"/>
                </a:moveTo>
                <a:cubicBezTo>
                  <a:pt x="107" y="77"/>
                  <a:pt x="114" y="84"/>
                  <a:pt x="114" y="93"/>
                </a:cubicBezTo>
                <a:cubicBezTo>
                  <a:pt x="114" y="102"/>
                  <a:pt x="107" y="110"/>
                  <a:pt x="97" y="110"/>
                </a:cubicBezTo>
                <a:cubicBezTo>
                  <a:pt x="88" y="110"/>
                  <a:pt x="81" y="102"/>
                  <a:pt x="81" y="93"/>
                </a:cubicBezTo>
                <a:cubicBezTo>
                  <a:pt x="81" y="84"/>
                  <a:pt x="88" y="77"/>
                  <a:pt x="97" y="77"/>
                </a:cubicBezTo>
                <a:close/>
                <a:moveTo>
                  <a:pt x="45" y="77"/>
                </a:moveTo>
                <a:cubicBezTo>
                  <a:pt x="54" y="77"/>
                  <a:pt x="61" y="84"/>
                  <a:pt x="61" y="93"/>
                </a:cubicBezTo>
                <a:cubicBezTo>
                  <a:pt x="61" y="102"/>
                  <a:pt x="54" y="110"/>
                  <a:pt x="45" y="110"/>
                </a:cubicBezTo>
                <a:cubicBezTo>
                  <a:pt x="36" y="110"/>
                  <a:pt x="28" y="102"/>
                  <a:pt x="28" y="93"/>
                </a:cubicBezTo>
                <a:cubicBezTo>
                  <a:pt x="28" y="84"/>
                  <a:pt x="36" y="77"/>
                  <a:pt x="45" y="7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47" name="组合 46"/>
          <p:cNvGrpSpPr/>
          <p:nvPr/>
        </p:nvGrpSpPr>
        <p:grpSpPr>
          <a:xfrm>
            <a:off x="8692953" y="4366971"/>
            <a:ext cx="485776" cy="523876"/>
            <a:chOff x="3908425" y="1887538"/>
            <a:chExt cx="485776" cy="523876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48" name="Freeform 14"/>
            <p:cNvSpPr>
              <a:spLocks noEditPoints="1"/>
            </p:cNvSpPr>
            <p:nvPr/>
          </p:nvSpPr>
          <p:spPr bwMode="auto">
            <a:xfrm>
              <a:off x="3908425" y="1887538"/>
              <a:ext cx="236538" cy="523875"/>
            </a:xfrm>
            <a:custGeom>
              <a:avLst/>
              <a:gdLst>
                <a:gd name="T0" fmla="*/ 2 w 101"/>
                <a:gd name="T1" fmla="*/ 219 h 225"/>
                <a:gd name="T2" fmla="*/ 50 w 101"/>
                <a:gd name="T3" fmla="*/ 195 h 225"/>
                <a:gd name="T4" fmla="*/ 99 w 101"/>
                <a:gd name="T5" fmla="*/ 219 h 225"/>
                <a:gd name="T6" fmla="*/ 100 w 101"/>
                <a:gd name="T7" fmla="*/ 219 h 225"/>
                <a:gd name="T8" fmla="*/ 100 w 101"/>
                <a:gd name="T9" fmla="*/ 59 h 225"/>
                <a:gd name="T10" fmla="*/ 98 w 101"/>
                <a:gd name="T11" fmla="*/ 35 h 225"/>
                <a:gd name="T12" fmla="*/ 84 w 101"/>
                <a:gd name="T13" fmla="*/ 19 h 225"/>
                <a:gd name="T14" fmla="*/ 84 w 101"/>
                <a:gd name="T15" fmla="*/ 6 h 225"/>
                <a:gd name="T16" fmla="*/ 84 w 101"/>
                <a:gd name="T17" fmla="*/ 0 h 225"/>
                <a:gd name="T18" fmla="*/ 79 w 101"/>
                <a:gd name="T19" fmla="*/ 0 h 225"/>
                <a:gd name="T20" fmla="*/ 22 w 101"/>
                <a:gd name="T21" fmla="*/ 0 h 225"/>
                <a:gd name="T22" fmla="*/ 16 w 101"/>
                <a:gd name="T23" fmla="*/ 0 h 225"/>
                <a:gd name="T24" fmla="*/ 16 w 101"/>
                <a:gd name="T25" fmla="*/ 6 h 225"/>
                <a:gd name="T26" fmla="*/ 16 w 101"/>
                <a:gd name="T27" fmla="*/ 19 h 225"/>
                <a:gd name="T28" fmla="*/ 2 w 101"/>
                <a:gd name="T29" fmla="*/ 35 h 225"/>
                <a:gd name="T30" fmla="*/ 0 w 101"/>
                <a:gd name="T31" fmla="*/ 59 h 225"/>
                <a:gd name="T32" fmla="*/ 0 w 101"/>
                <a:gd name="T33" fmla="*/ 219 h 225"/>
                <a:gd name="T34" fmla="*/ 2 w 101"/>
                <a:gd name="T35" fmla="*/ 219 h 225"/>
                <a:gd name="T36" fmla="*/ 22 w 101"/>
                <a:gd name="T37" fmla="*/ 17 h 225"/>
                <a:gd name="T38" fmla="*/ 22 w 101"/>
                <a:gd name="T39" fmla="*/ 6 h 225"/>
                <a:gd name="T40" fmla="*/ 79 w 101"/>
                <a:gd name="T41" fmla="*/ 6 h 225"/>
                <a:gd name="T42" fmla="*/ 79 w 101"/>
                <a:gd name="T43" fmla="*/ 17 h 225"/>
                <a:gd name="T44" fmla="*/ 79 w 101"/>
                <a:gd name="T45" fmla="*/ 95 h 225"/>
                <a:gd name="T46" fmla="*/ 51 w 101"/>
                <a:gd name="T47" fmla="*/ 65 h 225"/>
                <a:gd name="T48" fmla="*/ 22 w 101"/>
                <a:gd name="T49" fmla="*/ 95 h 225"/>
                <a:gd name="T50" fmla="*/ 22 w 101"/>
                <a:gd name="T51" fmla="*/ 17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01" h="225">
                  <a:moveTo>
                    <a:pt x="2" y="219"/>
                  </a:moveTo>
                  <a:cubicBezTo>
                    <a:pt x="7" y="200"/>
                    <a:pt x="27" y="195"/>
                    <a:pt x="50" y="195"/>
                  </a:cubicBezTo>
                  <a:cubicBezTo>
                    <a:pt x="74" y="195"/>
                    <a:pt x="93" y="200"/>
                    <a:pt x="99" y="219"/>
                  </a:cubicBezTo>
                  <a:cubicBezTo>
                    <a:pt x="101" y="225"/>
                    <a:pt x="100" y="225"/>
                    <a:pt x="100" y="219"/>
                  </a:cubicBezTo>
                  <a:cubicBezTo>
                    <a:pt x="100" y="186"/>
                    <a:pt x="100" y="92"/>
                    <a:pt x="100" y="59"/>
                  </a:cubicBezTo>
                  <a:cubicBezTo>
                    <a:pt x="100" y="52"/>
                    <a:pt x="100" y="42"/>
                    <a:pt x="98" y="35"/>
                  </a:cubicBezTo>
                  <a:cubicBezTo>
                    <a:pt x="96" y="28"/>
                    <a:pt x="91" y="23"/>
                    <a:pt x="84" y="19"/>
                  </a:cubicBezTo>
                  <a:cubicBezTo>
                    <a:pt x="84" y="6"/>
                    <a:pt x="84" y="6"/>
                    <a:pt x="84" y="6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9" y="23"/>
                    <a:pt x="5" y="28"/>
                    <a:pt x="2" y="35"/>
                  </a:cubicBezTo>
                  <a:cubicBezTo>
                    <a:pt x="0" y="42"/>
                    <a:pt x="0" y="52"/>
                    <a:pt x="0" y="59"/>
                  </a:cubicBezTo>
                  <a:cubicBezTo>
                    <a:pt x="0" y="92"/>
                    <a:pt x="0" y="186"/>
                    <a:pt x="0" y="219"/>
                  </a:cubicBezTo>
                  <a:cubicBezTo>
                    <a:pt x="0" y="225"/>
                    <a:pt x="0" y="225"/>
                    <a:pt x="2" y="219"/>
                  </a:cubicBezTo>
                  <a:close/>
                  <a:moveTo>
                    <a:pt x="22" y="17"/>
                  </a:moveTo>
                  <a:cubicBezTo>
                    <a:pt x="22" y="6"/>
                    <a:pt x="22" y="6"/>
                    <a:pt x="22" y="6"/>
                  </a:cubicBezTo>
                  <a:cubicBezTo>
                    <a:pt x="79" y="6"/>
                    <a:pt x="79" y="6"/>
                    <a:pt x="79" y="6"/>
                  </a:cubicBezTo>
                  <a:cubicBezTo>
                    <a:pt x="79" y="17"/>
                    <a:pt x="79" y="17"/>
                    <a:pt x="79" y="17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51" y="65"/>
                    <a:pt x="51" y="65"/>
                    <a:pt x="51" y="65"/>
                  </a:cubicBezTo>
                  <a:cubicBezTo>
                    <a:pt x="22" y="95"/>
                    <a:pt x="22" y="95"/>
                    <a:pt x="22" y="95"/>
                  </a:cubicBezTo>
                  <a:cubicBezTo>
                    <a:pt x="22" y="17"/>
                    <a:pt x="22" y="17"/>
                    <a:pt x="22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Freeform 15"/>
            <p:cNvSpPr/>
            <p:nvPr/>
          </p:nvSpPr>
          <p:spPr bwMode="auto">
            <a:xfrm>
              <a:off x="4157663" y="1917701"/>
              <a:ext cx="236538" cy="493713"/>
            </a:xfrm>
            <a:custGeom>
              <a:avLst/>
              <a:gdLst>
                <a:gd name="T0" fmla="*/ 2 w 101"/>
                <a:gd name="T1" fmla="*/ 206 h 212"/>
                <a:gd name="T2" fmla="*/ 50 w 101"/>
                <a:gd name="T3" fmla="*/ 182 h 212"/>
                <a:gd name="T4" fmla="*/ 99 w 101"/>
                <a:gd name="T5" fmla="*/ 206 h 212"/>
                <a:gd name="T6" fmla="*/ 100 w 101"/>
                <a:gd name="T7" fmla="*/ 206 h 212"/>
                <a:gd name="T8" fmla="*/ 100 w 101"/>
                <a:gd name="T9" fmla="*/ 46 h 212"/>
                <a:gd name="T10" fmla="*/ 98 w 101"/>
                <a:gd name="T11" fmla="*/ 23 h 212"/>
                <a:gd name="T12" fmla="*/ 50 w 101"/>
                <a:gd name="T13" fmla="*/ 0 h 212"/>
                <a:gd name="T14" fmla="*/ 2 w 101"/>
                <a:gd name="T15" fmla="*/ 22 h 212"/>
                <a:gd name="T16" fmla="*/ 0 w 101"/>
                <a:gd name="T17" fmla="*/ 46 h 212"/>
                <a:gd name="T18" fmla="*/ 0 w 101"/>
                <a:gd name="T19" fmla="*/ 206 h 212"/>
                <a:gd name="T20" fmla="*/ 2 w 101"/>
                <a:gd name="T21" fmla="*/ 206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1" h="212">
                  <a:moveTo>
                    <a:pt x="2" y="206"/>
                  </a:moveTo>
                  <a:cubicBezTo>
                    <a:pt x="7" y="187"/>
                    <a:pt x="27" y="182"/>
                    <a:pt x="50" y="182"/>
                  </a:cubicBezTo>
                  <a:cubicBezTo>
                    <a:pt x="74" y="182"/>
                    <a:pt x="93" y="187"/>
                    <a:pt x="99" y="206"/>
                  </a:cubicBezTo>
                  <a:cubicBezTo>
                    <a:pt x="101" y="212"/>
                    <a:pt x="100" y="212"/>
                    <a:pt x="100" y="206"/>
                  </a:cubicBezTo>
                  <a:cubicBezTo>
                    <a:pt x="100" y="173"/>
                    <a:pt x="100" y="79"/>
                    <a:pt x="100" y="46"/>
                  </a:cubicBezTo>
                  <a:cubicBezTo>
                    <a:pt x="100" y="39"/>
                    <a:pt x="101" y="29"/>
                    <a:pt x="98" y="23"/>
                  </a:cubicBezTo>
                  <a:cubicBezTo>
                    <a:pt x="92" y="5"/>
                    <a:pt x="73" y="0"/>
                    <a:pt x="50" y="0"/>
                  </a:cubicBezTo>
                  <a:cubicBezTo>
                    <a:pt x="27" y="0"/>
                    <a:pt x="8" y="5"/>
                    <a:pt x="2" y="22"/>
                  </a:cubicBezTo>
                  <a:cubicBezTo>
                    <a:pt x="0" y="29"/>
                    <a:pt x="0" y="39"/>
                    <a:pt x="0" y="46"/>
                  </a:cubicBezTo>
                  <a:cubicBezTo>
                    <a:pt x="0" y="79"/>
                    <a:pt x="0" y="173"/>
                    <a:pt x="0" y="206"/>
                  </a:cubicBezTo>
                  <a:cubicBezTo>
                    <a:pt x="0" y="212"/>
                    <a:pt x="0" y="212"/>
                    <a:pt x="2" y="2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50" name="Freeform 30"/>
          <p:cNvSpPr>
            <a:spLocks noEditPoints="1"/>
          </p:cNvSpPr>
          <p:nvPr/>
        </p:nvSpPr>
        <p:spPr bwMode="auto">
          <a:xfrm>
            <a:off x="8692953" y="2284289"/>
            <a:ext cx="509509" cy="556063"/>
          </a:xfrm>
          <a:custGeom>
            <a:avLst/>
            <a:gdLst>
              <a:gd name="T0" fmla="*/ 0 w 512"/>
              <a:gd name="T1" fmla="*/ 437 h 517"/>
              <a:gd name="T2" fmla="*/ 75 w 512"/>
              <a:gd name="T3" fmla="*/ 512 h 517"/>
              <a:gd name="T4" fmla="*/ 128 w 512"/>
              <a:gd name="T5" fmla="*/ 491 h 517"/>
              <a:gd name="T6" fmla="*/ 264 w 512"/>
              <a:gd name="T7" fmla="*/ 354 h 517"/>
              <a:gd name="T8" fmla="*/ 301 w 512"/>
              <a:gd name="T9" fmla="*/ 391 h 517"/>
              <a:gd name="T10" fmla="*/ 315 w 512"/>
              <a:gd name="T11" fmla="*/ 443 h 517"/>
              <a:gd name="T12" fmla="*/ 367 w 512"/>
              <a:gd name="T13" fmla="*/ 496 h 517"/>
              <a:gd name="T14" fmla="*/ 443 w 512"/>
              <a:gd name="T15" fmla="*/ 497 h 517"/>
              <a:gd name="T16" fmla="*/ 443 w 512"/>
              <a:gd name="T17" fmla="*/ 421 h 517"/>
              <a:gd name="T18" fmla="*/ 390 w 512"/>
              <a:gd name="T19" fmla="*/ 368 h 517"/>
              <a:gd name="T20" fmla="*/ 338 w 512"/>
              <a:gd name="T21" fmla="*/ 354 h 517"/>
              <a:gd name="T22" fmla="*/ 301 w 512"/>
              <a:gd name="T23" fmla="*/ 318 h 517"/>
              <a:gd name="T24" fmla="*/ 325 w 512"/>
              <a:gd name="T25" fmla="*/ 294 h 517"/>
              <a:gd name="T26" fmla="*/ 468 w 512"/>
              <a:gd name="T27" fmla="*/ 255 h 517"/>
              <a:gd name="T28" fmla="*/ 512 w 512"/>
              <a:gd name="T29" fmla="*/ 161 h 517"/>
              <a:gd name="T30" fmla="*/ 512 w 512"/>
              <a:gd name="T31" fmla="*/ 160 h 517"/>
              <a:gd name="T32" fmla="*/ 491 w 512"/>
              <a:gd name="T33" fmla="*/ 139 h 517"/>
              <a:gd name="T34" fmla="*/ 475 w 512"/>
              <a:gd name="T35" fmla="*/ 145 h 517"/>
              <a:gd name="T36" fmla="*/ 469 w 512"/>
              <a:gd name="T37" fmla="*/ 151 h 517"/>
              <a:gd name="T38" fmla="*/ 448 w 512"/>
              <a:gd name="T39" fmla="*/ 172 h 517"/>
              <a:gd name="T40" fmla="*/ 394 w 512"/>
              <a:gd name="T41" fmla="*/ 193 h 517"/>
              <a:gd name="T42" fmla="*/ 341 w 512"/>
              <a:gd name="T43" fmla="*/ 171 h 517"/>
              <a:gd name="T44" fmla="*/ 319 w 512"/>
              <a:gd name="T45" fmla="*/ 118 h 517"/>
              <a:gd name="T46" fmla="*/ 340 w 512"/>
              <a:gd name="T47" fmla="*/ 64 h 517"/>
              <a:gd name="T48" fmla="*/ 361 w 512"/>
              <a:gd name="T49" fmla="*/ 43 h 517"/>
              <a:gd name="T50" fmla="*/ 367 w 512"/>
              <a:gd name="T51" fmla="*/ 37 h 517"/>
              <a:gd name="T52" fmla="*/ 373 w 512"/>
              <a:gd name="T53" fmla="*/ 21 h 517"/>
              <a:gd name="T54" fmla="*/ 352 w 512"/>
              <a:gd name="T55" fmla="*/ 0 h 517"/>
              <a:gd name="T56" fmla="*/ 351 w 512"/>
              <a:gd name="T57" fmla="*/ 0 h 517"/>
              <a:gd name="T58" fmla="*/ 257 w 512"/>
              <a:gd name="T59" fmla="*/ 44 h 517"/>
              <a:gd name="T60" fmla="*/ 218 w 512"/>
              <a:gd name="T61" fmla="*/ 187 h 517"/>
              <a:gd name="T62" fmla="*/ 194 w 512"/>
              <a:gd name="T63" fmla="*/ 211 h 517"/>
              <a:gd name="T64" fmla="*/ 96 w 512"/>
              <a:gd name="T65" fmla="*/ 112 h 517"/>
              <a:gd name="T66" fmla="*/ 96 w 512"/>
              <a:gd name="T67" fmla="*/ 85 h 517"/>
              <a:gd name="T68" fmla="*/ 32 w 512"/>
              <a:gd name="T69" fmla="*/ 53 h 517"/>
              <a:gd name="T70" fmla="*/ 0 w 512"/>
              <a:gd name="T71" fmla="*/ 85 h 517"/>
              <a:gd name="T72" fmla="*/ 32 w 512"/>
              <a:gd name="T73" fmla="*/ 149 h 517"/>
              <a:gd name="T74" fmla="*/ 59 w 512"/>
              <a:gd name="T75" fmla="*/ 149 h 517"/>
              <a:gd name="T76" fmla="*/ 157 w 512"/>
              <a:gd name="T77" fmla="*/ 248 h 517"/>
              <a:gd name="T78" fmla="*/ 21 w 512"/>
              <a:gd name="T79" fmla="*/ 384 h 517"/>
              <a:gd name="T80" fmla="*/ 0 w 512"/>
              <a:gd name="T81" fmla="*/ 437 h 517"/>
              <a:gd name="T82" fmla="*/ 53 w 512"/>
              <a:gd name="T83" fmla="*/ 432 h 517"/>
              <a:gd name="T84" fmla="*/ 80 w 512"/>
              <a:gd name="T85" fmla="*/ 405 h 517"/>
              <a:gd name="T86" fmla="*/ 107 w 512"/>
              <a:gd name="T87" fmla="*/ 432 h 517"/>
              <a:gd name="T88" fmla="*/ 80 w 512"/>
              <a:gd name="T89" fmla="*/ 459 h 517"/>
              <a:gd name="T90" fmla="*/ 53 w 512"/>
              <a:gd name="T91" fmla="*/ 432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512" h="517">
                <a:moveTo>
                  <a:pt x="0" y="437"/>
                </a:moveTo>
                <a:cubicBezTo>
                  <a:pt x="0" y="479"/>
                  <a:pt x="33" y="512"/>
                  <a:pt x="75" y="512"/>
                </a:cubicBezTo>
                <a:cubicBezTo>
                  <a:pt x="95" y="512"/>
                  <a:pt x="114" y="504"/>
                  <a:pt x="128" y="491"/>
                </a:cubicBezTo>
                <a:cubicBezTo>
                  <a:pt x="264" y="354"/>
                  <a:pt x="264" y="354"/>
                  <a:pt x="264" y="354"/>
                </a:cubicBezTo>
                <a:cubicBezTo>
                  <a:pt x="301" y="391"/>
                  <a:pt x="301" y="391"/>
                  <a:pt x="301" y="391"/>
                </a:cubicBezTo>
                <a:cubicBezTo>
                  <a:pt x="296" y="409"/>
                  <a:pt x="300" y="429"/>
                  <a:pt x="315" y="443"/>
                </a:cubicBezTo>
                <a:cubicBezTo>
                  <a:pt x="367" y="496"/>
                  <a:pt x="367" y="496"/>
                  <a:pt x="367" y="496"/>
                </a:cubicBezTo>
                <a:cubicBezTo>
                  <a:pt x="389" y="517"/>
                  <a:pt x="422" y="517"/>
                  <a:pt x="443" y="497"/>
                </a:cubicBezTo>
                <a:cubicBezTo>
                  <a:pt x="464" y="476"/>
                  <a:pt x="464" y="442"/>
                  <a:pt x="443" y="421"/>
                </a:cubicBezTo>
                <a:cubicBezTo>
                  <a:pt x="390" y="368"/>
                  <a:pt x="390" y="368"/>
                  <a:pt x="390" y="368"/>
                </a:cubicBezTo>
                <a:cubicBezTo>
                  <a:pt x="376" y="354"/>
                  <a:pt x="356" y="349"/>
                  <a:pt x="338" y="354"/>
                </a:cubicBezTo>
                <a:cubicBezTo>
                  <a:pt x="301" y="318"/>
                  <a:pt x="301" y="318"/>
                  <a:pt x="301" y="318"/>
                </a:cubicBezTo>
                <a:cubicBezTo>
                  <a:pt x="325" y="294"/>
                  <a:pt x="325" y="294"/>
                  <a:pt x="325" y="294"/>
                </a:cubicBezTo>
                <a:cubicBezTo>
                  <a:pt x="375" y="307"/>
                  <a:pt x="430" y="294"/>
                  <a:pt x="468" y="255"/>
                </a:cubicBezTo>
                <a:cubicBezTo>
                  <a:pt x="495" y="229"/>
                  <a:pt x="510" y="196"/>
                  <a:pt x="512" y="161"/>
                </a:cubicBezTo>
                <a:cubicBezTo>
                  <a:pt x="512" y="160"/>
                  <a:pt x="512" y="160"/>
                  <a:pt x="512" y="160"/>
                </a:cubicBezTo>
                <a:cubicBezTo>
                  <a:pt x="512" y="148"/>
                  <a:pt x="502" y="139"/>
                  <a:pt x="491" y="139"/>
                </a:cubicBezTo>
                <a:cubicBezTo>
                  <a:pt x="485" y="139"/>
                  <a:pt x="479" y="141"/>
                  <a:pt x="475" y="145"/>
                </a:cubicBezTo>
                <a:cubicBezTo>
                  <a:pt x="469" y="151"/>
                  <a:pt x="469" y="151"/>
                  <a:pt x="469" y="151"/>
                </a:cubicBezTo>
                <a:cubicBezTo>
                  <a:pt x="448" y="172"/>
                  <a:pt x="448" y="172"/>
                  <a:pt x="448" y="172"/>
                </a:cubicBezTo>
                <a:cubicBezTo>
                  <a:pt x="434" y="185"/>
                  <a:pt x="415" y="193"/>
                  <a:pt x="394" y="193"/>
                </a:cubicBezTo>
                <a:cubicBezTo>
                  <a:pt x="373" y="193"/>
                  <a:pt x="355" y="184"/>
                  <a:pt x="341" y="171"/>
                </a:cubicBezTo>
                <a:cubicBezTo>
                  <a:pt x="328" y="157"/>
                  <a:pt x="319" y="139"/>
                  <a:pt x="319" y="118"/>
                </a:cubicBezTo>
                <a:cubicBezTo>
                  <a:pt x="319" y="97"/>
                  <a:pt x="327" y="78"/>
                  <a:pt x="340" y="64"/>
                </a:cubicBezTo>
                <a:cubicBezTo>
                  <a:pt x="361" y="43"/>
                  <a:pt x="361" y="43"/>
                  <a:pt x="361" y="43"/>
                </a:cubicBezTo>
                <a:cubicBezTo>
                  <a:pt x="367" y="37"/>
                  <a:pt x="367" y="37"/>
                  <a:pt x="367" y="37"/>
                </a:cubicBezTo>
                <a:cubicBezTo>
                  <a:pt x="371" y="33"/>
                  <a:pt x="373" y="27"/>
                  <a:pt x="373" y="21"/>
                </a:cubicBezTo>
                <a:cubicBezTo>
                  <a:pt x="373" y="10"/>
                  <a:pt x="364" y="0"/>
                  <a:pt x="352" y="0"/>
                </a:cubicBezTo>
                <a:cubicBezTo>
                  <a:pt x="351" y="0"/>
                  <a:pt x="351" y="0"/>
                  <a:pt x="351" y="0"/>
                </a:cubicBezTo>
                <a:cubicBezTo>
                  <a:pt x="316" y="2"/>
                  <a:pt x="283" y="17"/>
                  <a:pt x="257" y="44"/>
                </a:cubicBezTo>
                <a:cubicBezTo>
                  <a:pt x="218" y="82"/>
                  <a:pt x="205" y="138"/>
                  <a:pt x="218" y="187"/>
                </a:cubicBezTo>
                <a:cubicBezTo>
                  <a:pt x="194" y="211"/>
                  <a:pt x="194" y="211"/>
                  <a:pt x="194" y="211"/>
                </a:cubicBezTo>
                <a:cubicBezTo>
                  <a:pt x="96" y="112"/>
                  <a:pt x="96" y="112"/>
                  <a:pt x="96" y="112"/>
                </a:cubicBezTo>
                <a:cubicBezTo>
                  <a:pt x="96" y="85"/>
                  <a:pt x="96" y="85"/>
                  <a:pt x="96" y="85"/>
                </a:cubicBezTo>
                <a:cubicBezTo>
                  <a:pt x="32" y="53"/>
                  <a:pt x="32" y="53"/>
                  <a:pt x="32" y="53"/>
                </a:cubicBezTo>
                <a:cubicBezTo>
                  <a:pt x="0" y="85"/>
                  <a:pt x="0" y="85"/>
                  <a:pt x="0" y="85"/>
                </a:cubicBezTo>
                <a:cubicBezTo>
                  <a:pt x="32" y="149"/>
                  <a:pt x="32" y="149"/>
                  <a:pt x="32" y="149"/>
                </a:cubicBezTo>
                <a:cubicBezTo>
                  <a:pt x="59" y="149"/>
                  <a:pt x="59" y="149"/>
                  <a:pt x="59" y="149"/>
                </a:cubicBezTo>
                <a:cubicBezTo>
                  <a:pt x="157" y="248"/>
                  <a:pt x="157" y="248"/>
                  <a:pt x="157" y="248"/>
                </a:cubicBezTo>
                <a:cubicBezTo>
                  <a:pt x="21" y="384"/>
                  <a:pt x="21" y="384"/>
                  <a:pt x="21" y="384"/>
                </a:cubicBezTo>
                <a:cubicBezTo>
                  <a:pt x="8" y="398"/>
                  <a:pt x="0" y="417"/>
                  <a:pt x="0" y="437"/>
                </a:cubicBezTo>
                <a:close/>
                <a:moveTo>
                  <a:pt x="53" y="432"/>
                </a:moveTo>
                <a:cubicBezTo>
                  <a:pt x="53" y="417"/>
                  <a:pt x="65" y="405"/>
                  <a:pt x="80" y="405"/>
                </a:cubicBezTo>
                <a:cubicBezTo>
                  <a:pt x="95" y="405"/>
                  <a:pt x="107" y="417"/>
                  <a:pt x="107" y="432"/>
                </a:cubicBezTo>
                <a:cubicBezTo>
                  <a:pt x="107" y="447"/>
                  <a:pt x="95" y="459"/>
                  <a:pt x="80" y="459"/>
                </a:cubicBezTo>
                <a:cubicBezTo>
                  <a:pt x="65" y="459"/>
                  <a:pt x="53" y="447"/>
                  <a:pt x="53" y="43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>
              <a:solidFill>
                <a:srgbClr val="2E2E2E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>
        <p:random/>
      </p:transition>
    </mc:Choice>
    <mc:Fallback>
      <p:transition spd="slow" advClick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5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0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" grpId="0" animBg="1"/>
      <p:bldP spid="59" grpId="0" animBg="1"/>
      <p:bldP spid="61" grpId="0"/>
      <p:bldP spid="62" grpId="0"/>
      <p:bldP spid="73" grpId="0"/>
      <p:bldP spid="74" grpId="0"/>
      <p:bldP spid="26" grpId="0"/>
      <p:bldP spid="3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/>
          <p:cNvGrpSpPr/>
          <p:nvPr/>
        </p:nvGrpSpPr>
        <p:grpSpPr>
          <a:xfrm>
            <a:off x="170320" y="203448"/>
            <a:ext cx="2439065" cy="504056"/>
            <a:chOff x="169526" y="203448"/>
            <a:chExt cx="2439065" cy="504056"/>
          </a:xfrm>
        </p:grpSpPr>
        <p:grpSp>
          <p:nvGrpSpPr>
            <p:cNvPr id="56" name="组合 55"/>
            <p:cNvGrpSpPr/>
            <p:nvPr/>
          </p:nvGrpSpPr>
          <p:grpSpPr>
            <a:xfrm>
              <a:off x="169526" y="203448"/>
              <a:ext cx="504056" cy="504056"/>
              <a:chOff x="11207774" y="442662"/>
              <a:chExt cx="504056" cy="504056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57" name="椭圆 56"/>
              <p:cNvSpPr/>
              <p:nvPr/>
            </p:nvSpPr>
            <p:spPr>
              <a:xfrm>
                <a:off x="11351790" y="601230"/>
                <a:ext cx="216024" cy="216024"/>
              </a:xfrm>
              <a:prstGeom prst="ellipse">
                <a:avLst/>
              </a:prstGeom>
              <a:solidFill>
                <a:srgbClr val="B3DF63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Calibri" panose="020F050202020403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58" name="椭圆 57"/>
              <p:cNvSpPr/>
              <p:nvPr/>
            </p:nvSpPr>
            <p:spPr>
              <a:xfrm>
                <a:off x="11207774" y="442662"/>
                <a:ext cx="504056" cy="504056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Calibri" panose="020F0502020204030204"/>
                  <a:ea typeface="微软雅黑" panose="020B0503020204020204" pitchFamily="34" charset="-122"/>
                </a:endParaRPr>
              </a:p>
            </p:txBody>
          </p:sp>
        </p:grpSp>
        <p:cxnSp>
          <p:nvCxnSpPr>
            <p:cNvPr id="20" name="直接连接符 19"/>
            <p:cNvCxnSpPr/>
            <p:nvPr/>
          </p:nvCxnSpPr>
          <p:spPr>
            <a:xfrm>
              <a:off x="775303" y="707504"/>
              <a:ext cx="1833288" cy="0"/>
            </a:xfrm>
            <a:prstGeom prst="line">
              <a:avLst/>
            </a:prstGeom>
            <a:ln>
              <a:solidFill>
                <a:srgbClr val="B3DF6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1" name="Straight Connector 6"/>
          <p:cNvCxnSpPr/>
          <p:nvPr/>
        </p:nvCxnSpPr>
        <p:spPr>
          <a:xfrm>
            <a:off x="2391573" y="2347889"/>
            <a:ext cx="8827524" cy="0"/>
          </a:xfrm>
          <a:prstGeom prst="line">
            <a:avLst/>
          </a:prstGeom>
          <a:ln w="57150" cmpd="dbl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/>
          <p:cNvSpPr/>
          <p:nvPr/>
        </p:nvSpPr>
        <p:spPr>
          <a:xfrm>
            <a:off x="2031695" y="1573017"/>
            <a:ext cx="103541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None/>
            </a:pPr>
            <a:r>
              <a:rPr kumimoji="1"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“</a:t>
            </a:r>
            <a:r>
              <a:rPr kumimoji="1"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四个人中有三人说的是真话，一人说的是假话。</a:t>
            </a:r>
            <a:r>
              <a:rPr kumimoji="1"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”</a:t>
            </a:r>
            <a:r>
              <a:rPr kumimoji="1"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是唯一</a:t>
            </a:r>
            <a:r>
              <a:rPr kumimoji="1"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确定的</a:t>
            </a:r>
            <a:r>
              <a:rPr kumimoji="1"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已知条件</a:t>
            </a:r>
            <a:r>
              <a:rPr kumimoji="1"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。</a:t>
            </a:r>
            <a:endParaRPr kumimoji="1"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1834033" y="2452242"/>
            <a:ext cx="4455919" cy="4156372"/>
            <a:chOff x="1834033" y="2452242"/>
            <a:chExt cx="4455919" cy="4156372"/>
          </a:xfrm>
        </p:grpSpPr>
        <p:grpSp>
          <p:nvGrpSpPr>
            <p:cNvPr id="24" name="组合 23"/>
            <p:cNvGrpSpPr/>
            <p:nvPr/>
          </p:nvGrpSpPr>
          <p:grpSpPr>
            <a:xfrm>
              <a:off x="1834033" y="2452242"/>
              <a:ext cx="4455919" cy="4156372"/>
              <a:chOff x="2277393" y="2867892"/>
              <a:chExt cx="3754981" cy="3820000"/>
            </a:xfrm>
          </p:grpSpPr>
          <p:sp>
            <p:nvSpPr>
              <p:cNvPr id="26" name="任意多边形 4"/>
              <p:cNvSpPr/>
              <p:nvPr/>
            </p:nvSpPr>
            <p:spPr>
              <a:xfrm rot="5400000">
                <a:off x="4341995" y="4376134"/>
                <a:ext cx="1503912" cy="723424"/>
              </a:xfrm>
              <a:custGeom>
                <a:avLst/>
                <a:gdLst>
                  <a:gd name="connsiteX0" fmla="*/ 0 w 1503912"/>
                  <a:gd name="connsiteY0" fmla="*/ 487471 h 723424"/>
                  <a:gd name="connsiteX1" fmla="*/ 546441 w 1503912"/>
                  <a:gd name="connsiteY1" fmla="*/ 194123 h 723424"/>
                  <a:gd name="connsiteX2" fmla="*/ 622201 w 1503912"/>
                  <a:gd name="connsiteY2" fmla="*/ 182561 h 723424"/>
                  <a:gd name="connsiteX3" fmla="*/ 759473 w 1503912"/>
                  <a:gd name="connsiteY3" fmla="*/ 0 h 723424"/>
                  <a:gd name="connsiteX4" fmla="*/ 896982 w 1503912"/>
                  <a:gd name="connsiteY4" fmla="*/ 182876 h 723424"/>
                  <a:gd name="connsiteX5" fmla="*/ 951826 w 1503912"/>
                  <a:gd name="connsiteY5" fmla="*/ 190149 h 723424"/>
                  <a:gd name="connsiteX6" fmla="*/ 1503912 w 1503912"/>
                  <a:gd name="connsiteY6" fmla="*/ 472727 h 723424"/>
                  <a:gd name="connsiteX7" fmla="*/ 1272630 w 1503912"/>
                  <a:gd name="connsiteY7" fmla="*/ 713261 h 723424"/>
                  <a:gd name="connsiteX8" fmla="*/ 235953 w 1503912"/>
                  <a:gd name="connsiteY8" fmla="*/ 723424 h 7234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03912" h="723424">
                    <a:moveTo>
                      <a:pt x="0" y="487471"/>
                    </a:moveTo>
                    <a:cubicBezTo>
                      <a:pt x="155116" y="332355"/>
                      <a:pt x="346085" y="234486"/>
                      <a:pt x="546441" y="194123"/>
                    </a:cubicBezTo>
                    <a:lnTo>
                      <a:pt x="622201" y="182561"/>
                    </a:lnTo>
                    <a:lnTo>
                      <a:pt x="759473" y="0"/>
                    </a:lnTo>
                    <a:lnTo>
                      <a:pt x="896982" y="182876"/>
                    </a:lnTo>
                    <a:lnTo>
                      <a:pt x="951826" y="190149"/>
                    </a:lnTo>
                    <a:cubicBezTo>
                      <a:pt x="1152934" y="226576"/>
                      <a:pt x="1345785" y="320682"/>
                      <a:pt x="1503912" y="472727"/>
                    </a:cubicBezTo>
                    <a:lnTo>
                      <a:pt x="1272630" y="713261"/>
                    </a:lnTo>
                    <a:cubicBezTo>
                      <a:pt x="981963" y="433774"/>
                      <a:pt x="521086" y="438291"/>
                      <a:pt x="235953" y="723424"/>
                    </a:cubicBezTo>
                    <a:close/>
                  </a:path>
                </a:pathLst>
              </a:custGeom>
              <a:solidFill>
                <a:srgbClr val="F1412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27" name="任意多边形 5"/>
              <p:cNvSpPr/>
              <p:nvPr/>
            </p:nvSpPr>
            <p:spPr>
              <a:xfrm rot="18900000">
                <a:off x="2814883" y="4170395"/>
                <a:ext cx="1059543" cy="1073851"/>
              </a:xfrm>
              <a:custGeom>
                <a:avLst/>
                <a:gdLst>
                  <a:gd name="connsiteX0" fmla="*/ 1053001 w 1059543"/>
                  <a:gd name="connsiteY0" fmla="*/ 0 h 1073851"/>
                  <a:gd name="connsiteX1" fmla="*/ 1059543 w 1059543"/>
                  <a:gd name="connsiteY1" fmla="*/ 333624 h 1073851"/>
                  <a:gd name="connsiteX2" fmla="*/ 333688 w 1059543"/>
                  <a:gd name="connsiteY2" fmla="*/ 1073851 h 1073851"/>
                  <a:gd name="connsiteX3" fmla="*/ 0 w 1059543"/>
                  <a:gd name="connsiteY3" fmla="*/ 1073851 h 1073851"/>
                  <a:gd name="connsiteX4" fmla="*/ 178963 w 1059543"/>
                  <a:gd name="connsiteY4" fmla="*/ 480031 h 1073851"/>
                  <a:gd name="connsiteX5" fmla="*/ 224358 w 1059543"/>
                  <a:gd name="connsiteY5" fmla="*/ 418287 h 1073851"/>
                  <a:gd name="connsiteX6" fmla="*/ 192333 w 1059543"/>
                  <a:gd name="connsiteY6" fmla="*/ 192129 h 1073851"/>
                  <a:gd name="connsiteX7" fmla="*/ 418880 w 1059543"/>
                  <a:gd name="connsiteY7" fmla="*/ 224209 h 1073851"/>
                  <a:gd name="connsiteX8" fmla="*/ 462804 w 1059543"/>
                  <a:gd name="connsiteY8" fmla="*/ 190570 h 1073851"/>
                  <a:gd name="connsiteX9" fmla="*/ 1053001 w 1059543"/>
                  <a:gd name="connsiteY9" fmla="*/ 0 h 10738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59543" h="1073851">
                    <a:moveTo>
                      <a:pt x="1053001" y="0"/>
                    </a:moveTo>
                    <a:lnTo>
                      <a:pt x="1059543" y="333624"/>
                    </a:lnTo>
                    <a:cubicBezTo>
                      <a:pt x="656383" y="341529"/>
                      <a:pt x="333688" y="670613"/>
                      <a:pt x="333688" y="1073851"/>
                    </a:cubicBezTo>
                    <a:lnTo>
                      <a:pt x="0" y="1073851"/>
                    </a:lnTo>
                    <a:cubicBezTo>
                      <a:pt x="0" y="854484"/>
                      <a:pt x="65832" y="650244"/>
                      <a:pt x="178963" y="480031"/>
                    </a:cubicBezTo>
                    <a:lnTo>
                      <a:pt x="224358" y="418287"/>
                    </a:lnTo>
                    <a:lnTo>
                      <a:pt x="192333" y="192129"/>
                    </a:lnTo>
                    <a:lnTo>
                      <a:pt x="418880" y="224209"/>
                    </a:lnTo>
                    <a:lnTo>
                      <a:pt x="462804" y="190570"/>
                    </a:lnTo>
                    <a:cubicBezTo>
                      <a:pt x="630767" y="74123"/>
                      <a:pt x="833676" y="4301"/>
                      <a:pt x="1053001" y="0"/>
                    </a:cubicBezTo>
                    <a:close/>
                  </a:path>
                </a:pathLst>
              </a:custGeom>
              <a:solidFill>
                <a:srgbClr val="05BAC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28" name="任意多边形 6"/>
              <p:cNvSpPr/>
              <p:nvPr/>
            </p:nvSpPr>
            <p:spPr>
              <a:xfrm rot="18900000" flipV="1">
                <a:off x="3641648" y="5034477"/>
                <a:ext cx="1059543" cy="1073851"/>
              </a:xfrm>
              <a:custGeom>
                <a:avLst/>
                <a:gdLst>
                  <a:gd name="connsiteX0" fmla="*/ 333688 w 1059543"/>
                  <a:gd name="connsiteY0" fmla="*/ 1073851 h 1073851"/>
                  <a:gd name="connsiteX1" fmla="*/ 1059543 w 1059543"/>
                  <a:gd name="connsiteY1" fmla="*/ 333624 h 1073851"/>
                  <a:gd name="connsiteX2" fmla="*/ 1053001 w 1059543"/>
                  <a:gd name="connsiteY2" fmla="*/ 0 h 1073851"/>
                  <a:gd name="connsiteX3" fmla="*/ 462804 w 1059543"/>
                  <a:gd name="connsiteY3" fmla="*/ 190570 h 1073851"/>
                  <a:gd name="connsiteX4" fmla="*/ 418881 w 1059543"/>
                  <a:gd name="connsiteY4" fmla="*/ 224208 h 1073851"/>
                  <a:gd name="connsiteX5" fmla="*/ 192334 w 1059543"/>
                  <a:gd name="connsiteY5" fmla="*/ 192128 h 1073851"/>
                  <a:gd name="connsiteX6" fmla="*/ 224359 w 1059543"/>
                  <a:gd name="connsiteY6" fmla="*/ 418285 h 1073851"/>
                  <a:gd name="connsiteX7" fmla="*/ 178964 w 1059543"/>
                  <a:gd name="connsiteY7" fmla="*/ 480031 h 1073851"/>
                  <a:gd name="connsiteX8" fmla="*/ 0 w 1059543"/>
                  <a:gd name="connsiteY8" fmla="*/ 1073851 h 10738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59543" h="1073851">
                    <a:moveTo>
                      <a:pt x="333688" y="1073851"/>
                    </a:moveTo>
                    <a:cubicBezTo>
                      <a:pt x="333688" y="670613"/>
                      <a:pt x="656383" y="341529"/>
                      <a:pt x="1059543" y="333624"/>
                    </a:cubicBezTo>
                    <a:lnTo>
                      <a:pt x="1053001" y="0"/>
                    </a:lnTo>
                    <a:cubicBezTo>
                      <a:pt x="833676" y="4300"/>
                      <a:pt x="630767" y="74123"/>
                      <a:pt x="462804" y="190570"/>
                    </a:cubicBezTo>
                    <a:lnTo>
                      <a:pt x="418881" y="224208"/>
                    </a:lnTo>
                    <a:lnTo>
                      <a:pt x="192334" y="192128"/>
                    </a:lnTo>
                    <a:lnTo>
                      <a:pt x="224359" y="418285"/>
                    </a:lnTo>
                    <a:lnTo>
                      <a:pt x="178964" y="480031"/>
                    </a:lnTo>
                    <a:cubicBezTo>
                      <a:pt x="65832" y="650245"/>
                      <a:pt x="0" y="854484"/>
                      <a:pt x="0" y="1073851"/>
                    </a:cubicBezTo>
                    <a:close/>
                  </a:path>
                </a:pathLst>
              </a:custGeom>
              <a:solidFill>
                <a:srgbClr val="21AB8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29" name="任意多边形 7"/>
              <p:cNvSpPr/>
              <p:nvPr/>
            </p:nvSpPr>
            <p:spPr>
              <a:xfrm rot="2700000">
                <a:off x="3645947" y="3328712"/>
                <a:ext cx="1059543" cy="1073851"/>
              </a:xfrm>
              <a:custGeom>
                <a:avLst/>
                <a:gdLst>
                  <a:gd name="connsiteX0" fmla="*/ 219275 w 1059543"/>
                  <a:gd name="connsiteY0" fmla="*/ 192128 h 1073851"/>
                  <a:gd name="connsiteX1" fmla="*/ 423085 w 1059543"/>
                  <a:gd name="connsiteY1" fmla="*/ 220989 h 1073851"/>
                  <a:gd name="connsiteX2" fmla="*/ 462804 w 1059543"/>
                  <a:gd name="connsiteY2" fmla="*/ 190570 h 1073851"/>
                  <a:gd name="connsiteX3" fmla="*/ 1053001 w 1059543"/>
                  <a:gd name="connsiteY3" fmla="*/ 0 h 1073851"/>
                  <a:gd name="connsiteX4" fmla="*/ 1059543 w 1059543"/>
                  <a:gd name="connsiteY4" fmla="*/ 333624 h 1073851"/>
                  <a:gd name="connsiteX5" fmla="*/ 333688 w 1059543"/>
                  <a:gd name="connsiteY5" fmla="*/ 1073851 h 1073851"/>
                  <a:gd name="connsiteX6" fmla="*/ 0 w 1059543"/>
                  <a:gd name="connsiteY6" fmla="*/ 1073851 h 1073851"/>
                  <a:gd name="connsiteX7" fmla="*/ 239386 w 1059543"/>
                  <a:gd name="connsiteY7" fmla="*/ 397847 h 1073851"/>
                  <a:gd name="connsiteX8" fmla="*/ 247170 w 1059543"/>
                  <a:gd name="connsiteY8" fmla="*/ 389121 h 10738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59543" h="1073851">
                    <a:moveTo>
                      <a:pt x="219275" y="192128"/>
                    </a:moveTo>
                    <a:lnTo>
                      <a:pt x="423085" y="220989"/>
                    </a:lnTo>
                    <a:lnTo>
                      <a:pt x="462804" y="190570"/>
                    </a:lnTo>
                    <a:cubicBezTo>
                      <a:pt x="630767" y="74123"/>
                      <a:pt x="833676" y="4301"/>
                      <a:pt x="1053001" y="0"/>
                    </a:cubicBezTo>
                    <a:lnTo>
                      <a:pt x="1059543" y="333624"/>
                    </a:lnTo>
                    <a:cubicBezTo>
                      <a:pt x="656383" y="341529"/>
                      <a:pt x="333688" y="670613"/>
                      <a:pt x="333688" y="1073851"/>
                    </a:cubicBezTo>
                    <a:lnTo>
                      <a:pt x="0" y="1073851"/>
                    </a:lnTo>
                    <a:cubicBezTo>
                      <a:pt x="0" y="817923"/>
                      <a:pt x="89604" y="582585"/>
                      <a:pt x="239386" y="397847"/>
                    </a:cubicBezTo>
                    <a:lnTo>
                      <a:pt x="247170" y="389121"/>
                    </a:lnTo>
                    <a:close/>
                  </a:path>
                </a:pathLst>
              </a:custGeom>
              <a:solidFill>
                <a:srgbClr val="FCB81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30" name="矩形 29"/>
              <p:cNvSpPr/>
              <p:nvPr/>
            </p:nvSpPr>
            <p:spPr>
              <a:xfrm>
                <a:off x="3946820" y="2867892"/>
                <a:ext cx="587748" cy="54032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b="1" dirty="0">
                    <a:solidFill>
                      <a:srgbClr val="F69230"/>
                    </a:solidFill>
                  </a:rPr>
                  <a:t>A</a:t>
                </a:r>
                <a:endParaRPr lang="zh-CN" altLang="en-US" sz="2800" b="1" dirty="0">
                  <a:solidFill>
                    <a:srgbClr val="F69230"/>
                  </a:solidFill>
                </a:endParaRPr>
              </a:p>
            </p:txBody>
          </p:sp>
          <p:sp>
            <p:nvSpPr>
              <p:cNvPr id="31" name="矩形 30"/>
              <p:cNvSpPr/>
              <p:nvPr/>
            </p:nvSpPr>
            <p:spPr>
              <a:xfrm>
                <a:off x="5444626" y="4454172"/>
                <a:ext cx="587748" cy="54032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b="1" dirty="0">
                    <a:solidFill>
                      <a:srgbClr val="B12725"/>
                    </a:solidFill>
                  </a:rPr>
                  <a:t>B</a:t>
                </a:r>
                <a:endParaRPr lang="zh-CN" altLang="en-US" sz="2800" b="1" dirty="0">
                  <a:solidFill>
                    <a:srgbClr val="B12725"/>
                  </a:solidFill>
                </a:endParaRPr>
              </a:p>
            </p:txBody>
          </p:sp>
          <p:sp>
            <p:nvSpPr>
              <p:cNvPr id="33" name="矩形 32"/>
              <p:cNvSpPr/>
              <p:nvPr/>
            </p:nvSpPr>
            <p:spPr>
              <a:xfrm>
                <a:off x="3877545" y="6147565"/>
                <a:ext cx="587748" cy="54032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b="1" dirty="0">
                    <a:solidFill>
                      <a:srgbClr val="21AB82"/>
                    </a:solidFill>
                  </a:rPr>
                  <a:t>C</a:t>
                </a:r>
                <a:endParaRPr lang="zh-CN" altLang="en-US" sz="2800" b="1" dirty="0">
                  <a:solidFill>
                    <a:srgbClr val="21AB82"/>
                  </a:solidFill>
                </a:endParaRPr>
              </a:p>
            </p:txBody>
          </p:sp>
          <p:sp>
            <p:nvSpPr>
              <p:cNvPr id="34" name="矩形 33"/>
              <p:cNvSpPr/>
              <p:nvPr/>
            </p:nvSpPr>
            <p:spPr>
              <a:xfrm>
                <a:off x="2277393" y="4423301"/>
                <a:ext cx="587748" cy="54032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b="1" dirty="0">
                    <a:solidFill>
                      <a:srgbClr val="00B0F0"/>
                    </a:solidFill>
                  </a:rPr>
                  <a:t>D</a:t>
                </a:r>
                <a:endParaRPr lang="zh-CN" altLang="en-US" sz="2800" b="1" dirty="0">
                  <a:solidFill>
                    <a:srgbClr val="00B0F0"/>
                  </a:solidFill>
                </a:endParaRPr>
              </a:p>
            </p:txBody>
          </p:sp>
        </p:grpSp>
        <p:sp>
          <p:nvSpPr>
            <p:cNvPr id="25" name="矩形 24"/>
            <p:cNvSpPr/>
            <p:nvPr/>
          </p:nvSpPr>
          <p:spPr>
            <a:xfrm>
              <a:off x="3332548" y="3926540"/>
              <a:ext cx="1522783" cy="100769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依次假设嫌疑人</a:t>
              </a:r>
              <a:endPara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6511626" y="3112964"/>
            <a:ext cx="4322630" cy="2651203"/>
            <a:chOff x="6289952" y="2452242"/>
            <a:chExt cx="4929145" cy="3529406"/>
          </a:xfrm>
          <a:solidFill>
            <a:schemeClr val="accent2">
              <a:lumMod val="40000"/>
              <a:lumOff val="60000"/>
            </a:schemeClr>
          </a:solidFill>
        </p:grpSpPr>
        <p:sp>
          <p:nvSpPr>
            <p:cNvPr id="36" name="矩形 35"/>
            <p:cNvSpPr/>
            <p:nvPr/>
          </p:nvSpPr>
          <p:spPr>
            <a:xfrm>
              <a:off x="7079673" y="3186545"/>
              <a:ext cx="4139424" cy="27951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zh-CN" altLang="en-US" sz="2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能满足上述唯一确定已知条件的假设即为问题的解。</a:t>
              </a:r>
              <a:endParaRPr lang="zh-CN" altLang="en-US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7" name="左箭头 15"/>
            <p:cNvSpPr/>
            <p:nvPr/>
          </p:nvSpPr>
          <p:spPr>
            <a:xfrm>
              <a:off x="6289952" y="4088560"/>
              <a:ext cx="789721" cy="788239"/>
            </a:xfrm>
            <a:prstGeom prst="leftArrow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上箭头 16"/>
            <p:cNvSpPr/>
            <p:nvPr/>
          </p:nvSpPr>
          <p:spPr>
            <a:xfrm>
              <a:off x="8811498" y="2452242"/>
              <a:ext cx="789702" cy="734303"/>
            </a:xfrm>
            <a:prstGeom prst="upArrow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9" name="TextBox 3"/>
          <p:cNvSpPr txBox="1"/>
          <p:nvPr/>
        </p:nvSpPr>
        <p:spPr>
          <a:xfrm>
            <a:off x="781967" y="245839"/>
            <a:ext cx="45790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spc="300" dirty="0">
                <a:solidFill>
                  <a:srgbClr val="1E678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谁是小偷</a:t>
            </a:r>
            <a:r>
              <a:rPr lang="en-US" altLang="zh-CN" sz="2400" b="1" spc="300" dirty="0">
                <a:solidFill>
                  <a:srgbClr val="1E678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000" b="1" spc="300" dirty="0">
                <a:solidFill>
                  <a:srgbClr val="1E678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问题分析</a:t>
            </a:r>
            <a:endParaRPr lang="zh-CN" altLang="en-US" sz="2000" b="1" spc="300" dirty="0">
              <a:solidFill>
                <a:srgbClr val="1E678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0"/>
                            </p:stCondLst>
                            <p:childTnLst>
                              <p:par>
                                <p:cTn id="1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/>
          <p:cNvGrpSpPr/>
          <p:nvPr/>
        </p:nvGrpSpPr>
        <p:grpSpPr>
          <a:xfrm>
            <a:off x="170320" y="203448"/>
            <a:ext cx="2439065" cy="504056"/>
            <a:chOff x="169526" y="203448"/>
            <a:chExt cx="2439065" cy="504056"/>
          </a:xfrm>
        </p:grpSpPr>
        <p:grpSp>
          <p:nvGrpSpPr>
            <p:cNvPr id="56" name="组合 55"/>
            <p:cNvGrpSpPr/>
            <p:nvPr/>
          </p:nvGrpSpPr>
          <p:grpSpPr>
            <a:xfrm>
              <a:off x="169526" y="203448"/>
              <a:ext cx="504056" cy="504056"/>
              <a:chOff x="11207774" y="442662"/>
              <a:chExt cx="504056" cy="504056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57" name="椭圆 56"/>
              <p:cNvSpPr/>
              <p:nvPr/>
            </p:nvSpPr>
            <p:spPr>
              <a:xfrm>
                <a:off x="11351790" y="601230"/>
                <a:ext cx="216024" cy="216024"/>
              </a:xfrm>
              <a:prstGeom prst="ellipse">
                <a:avLst/>
              </a:prstGeom>
              <a:solidFill>
                <a:srgbClr val="B3DF63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Calibri" panose="020F050202020403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58" name="椭圆 57"/>
              <p:cNvSpPr/>
              <p:nvPr/>
            </p:nvSpPr>
            <p:spPr>
              <a:xfrm>
                <a:off x="11207774" y="442662"/>
                <a:ext cx="504056" cy="504056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Calibri" panose="020F0502020204030204"/>
                  <a:ea typeface="微软雅黑" panose="020B0503020204020204" pitchFamily="34" charset="-122"/>
                </a:endParaRPr>
              </a:p>
            </p:txBody>
          </p:sp>
        </p:grpSp>
        <p:cxnSp>
          <p:nvCxnSpPr>
            <p:cNvPr id="20" name="直接连接符 19"/>
            <p:cNvCxnSpPr/>
            <p:nvPr/>
          </p:nvCxnSpPr>
          <p:spPr>
            <a:xfrm>
              <a:off x="775303" y="707504"/>
              <a:ext cx="1833288" cy="0"/>
            </a:xfrm>
            <a:prstGeom prst="line">
              <a:avLst/>
            </a:prstGeom>
            <a:ln>
              <a:solidFill>
                <a:srgbClr val="B3DF6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TextBox 170"/>
          <p:cNvSpPr txBox="1"/>
          <p:nvPr/>
        </p:nvSpPr>
        <p:spPr>
          <a:xfrm>
            <a:off x="1096548" y="2019355"/>
            <a:ext cx="2748999" cy="412603"/>
          </a:xfrm>
          <a:prstGeom prst="rect">
            <a:avLst/>
          </a:prstGeom>
          <a:noFill/>
        </p:spPr>
        <p:txBody>
          <a:bodyPr wrap="square" lIns="91431" tIns="45715" rIns="91431" bIns="45715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zh-CN" altLang="en-US" sz="1865" b="1" dirty="0">
                <a:solidFill>
                  <a:prstClr val="black">
                    <a:lumMod val="65000"/>
                    <a:lumOff val="35000"/>
                  </a:prstClr>
                </a:solidFill>
                <a:cs typeface="+mn-ea"/>
                <a:sym typeface="+mn-lt"/>
              </a:rPr>
              <a:t>如何表示四名嫌疑犯？</a:t>
            </a:r>
            <a:endParaRPr lang="en-US" altLang="zh-CN" sz="1865" b="1" dirty="0">
              <a:solidFill>
                <a:prstClr val="black">
                  <a:lumMod val="65000"/>
                  <a:lumOff val="35000"/>
                </a:prstClr>
              </a:solidFill>
              <a:latin typeface="Calibri" panose="020F0502020204030204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1" name="TextBox 170"/>
          <p:cNvSpPr txBox="1"/>
          <p:nvPr/>
        </p:nvSpPr>
        <p:spPr>
          <a:xfrm>
            <a:off x="632477" y="3743808"/>
            <a:ext cx="3213070" cy="412603"/>
          </a:xfrm>
          <a:prstGeom prst="rect">
            <a:avLst/>
          </a:prstGeom>
          <a:noFill/>
        </p:spPr>
        <p:txBody>
          <a:bodyPr wrap="square" lIns="91431" tIns="45715" rIns="91431" bIns="45715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zh-CN" altLang="zh-CN" sz="1865" b="1" dirty="0">
                <a:solidFill>
                  <a:prstClr val="black">
                    <a:lumMod val="65000"/>
                    <a:lumOff val="35000"/>
                  </a:prstClr>
                </a:solidFill>
                <a:latin typeface="Calibri" panose="020F0502020204030204"/>
                <a:ea typeface="微软雅黑" panose="020B0503020204020204" pitchFamily="34" charset="-122"/>
                <a:cs typeface="+mn-ea"/>
              </a:rPr>
              <a:t>如何表示“假设</a:t>
            </a:r>
            <a:r>
              <a:rPr lang="en-US" altLang="zh-CN" sz="1865" b="1" dirty="0">
                <a:solidFill>
                  <a:prstClr val="black">
                    <a:lumMod val="65000"/>
                    <a:lumOff val="35000"/>
                  </a:prstClr>
                </a:solidFill>
                <a:latin typeface="Calibri" panose="020F0502020204030204"/>
                <a:ea typeface="微软雅黑" panose="020B0503020204020204" pitchFamily="34" charset="-122"/>
                <a:cs typeface="+mn-ea"/>
              </a:rPr>
              <a:t>A</a:t>
            </a:r>
            <a:r>
              <a:rPr lang="zh-CN" altLang="zh-CN" sz="1865" b="1" dirty="0">
                <a:solidFill>
                  <a:prstClr val="black">
                    <a:lumMod val="65000"/>
                    <a:lumOff val="35000"/>
                  </a:prstClr>
                </a:solidFill>
                <a:latin typeface="Calibri" panose="020F0502020204030204"/>
                <a:ea typeface="微软雅黑" panose="020B0503020204020204" pitchFamily="34" charset="-122"/>
                <a:cs typeface="+mn-ea"/>
              </a:rPr>
              <a:t>是小偷”？</a:t>
            </a:r>
            <a:endParaRPr lang="en-US" altLang="zh-CN" sz="1865" b="1" dirty="0">
              <a:solidFill>
                <a:prstClr val="black">
                  <a:lumMod val="65000"/>
                  <a:lumOff val="35000"/>
                </a:prstClr>
              </a:solidFill>
              <a:latin typeface="Calibri" panose="020F0502020204030204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3" name="TextBox 170"/>
          <p:cNvSpPr txBox="1"/>
          <p:nvPr/>
        </p:nvSpPr>
        <p:spPr>
          <a:xfrm>
            <a:off x="632477" y="4972312"/>
            <a:ext cx="2990729" cy="757185"/>
          </a:xfrm>
          <a:prstGeom prst="rect">
            <a:avLst/>
          </a:prstGeom>
          <a:noFill/>
        </p:spPr>
        <p:txBody>
          <a:bodyPr wrap="square" lIns="91431" tIns="45715" rIns="91431" bIns="45715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zh-CN" altLang="en-US" sz="1865" b="1" dirty="0">
                <a:solidFill>
                  <a:prstClr val="black">
                    <a:lumMod val="65000"/>
                    <a:lumOff val="35000"/>
                  </a:prstClr>
                </a:solidFill>
                <a:cs typeface="+mn-ea"/>
                <a:sym typeface="+mn-lt"/>
              </a:rPr>
              <a:t>如何表示审问记录中四位嫌疑人说的话？</a:t>
            </a:r>
            <a:endParaRPr lang="en-US" altLang="zh-CN" sz="1865" b="1" dirty="0">
              <a:solidFill>
                <a:prstClr val="black">
                  <a:lumMod val="65000"/>
                  <a:lumOff val="35000"/>
                </a:prstClr>
              </a:solidFill>
              <a:latin typeface="Calibri" panose="020F0502020204030204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7" name="TextBox 170"/>
          <p:cNvSpPr txBox="1"/>
          <p:nvPr/>
        </p:nvSpPr>
        <p:spPr>
          <a:xfrm>
            <a:off x="8194433" y="4559709"/>
            <a:ext cx="2633175" cy="757185"/>
          </a:xfrm>
          <a:prstGeom prst="rect">
            <a:avLst/>
          </a:prstGeom>
          <a:noFill/>
        </p:spPr>
        <p:txBody>
          <a:bodyPr wrap="square" lIns="91431" tIns="45715" rIns="91431" bIns="45715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865" b="1" dirty="0">
                <a:solidFill>
                  <a:prstClr val="black">
                    <a:lumMod val="65000"/>
                    <a:lumOff val="35000"/>
                  </a:prstClr>
                </a:solidFill>
                <a:cs typeface="+mn-ea"/>
                <a:sym typeface="+mn-lt"/>
              </a:rPr>
              <a:t>如何实现“依次假设”的过程？</a:t>
            </a:r>
            <a:endParaRPr lang="en-US" altLang="zh-CN" sz="1865" b="1" dirty="0">
              <a:solidFill>
                <a:prstClr val="black">
                  <a:lumMod val="65000"/>
                  <a:lumOff val="35000"/>
                </a:prstClr>
              </a:solidFill>
              <a:latin typeface="Calibri" panose="020F0502020204030204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9" name="TextBox 170"/>
          <p:cNvSpPr txBox="1"/>
          <p:nvPr/>
        </p:nvSpPr>
        <p:spPr>
          <a:xfrm>
            <a:off x="7865575" y="1853228"/>
            <a:ext cx="2633175" cy="757185"/>
          </a:xfrm>
          <a:prstGeom prst="rect">
            <a:avLst/>
          </a:prstGeom>
          <a:noFill/>
        </p:spPr>
        <p:txBody>
          <a:bodyPr wrap="square" lIns="91431" tIns="45715" rIns="91431" bIns="45715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865" b="1" dirty="0">
                <a:solidFill>
                  <a:prstClr val="black">
                    <a:lumMod val="65000"/>
                    <a:lumOff val="35000"/>
                  </a:prstClr>
                </a:solidFill>
                <a:cs typeface="+mn-ea"/>
                <a:sym typeface="+mn-lt"/>
              </a:rPr>
              <a:t>如何表示“三句是真话，一句是假话”？</a:t>
            </a:r>
            <a:endParaRPr lang="en-US" altLang="zh-CN" sz="1865" b="1" dirty="0">
              <a:solidFill>
                <a:prstClr val="black">
                  <a:lumMod val="65000"/>
                  <a:lumOff val="35000"/>
                </a:prstClr>
              </a:solidFill>
              <a:latin typeface="Calibri" panose="020F0502020204030204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grpSp>
        <p:nvGrpSpPr>
          <p:cNvPr id="52" name="组合 51"/>
          <p:cNvGrpSpPr/>
          <p:nvPr/>
        </p:nvGrpSpPr>
        <p:grpSpPr>
          <a:xfrm>
            <a:off x="3729048" y="2260469"/>
            <a:ext cx="4299585" cy="3235813"/>
            <a:chOff x="2977449" y="1800758"/>
            <a:chExt cx="3179716" cy="2427176"/>
          </a:xfrm>
        </p:grpSpPr>
        <p:cxnSp>
          <p:nvCxnSpPr>
            <p:cNvPr id="53" name="直接连接符 52"/>
            <p:cNvCxnSpPr/>
            <p:nvPr/>
          </p:nvCxnSpPr>
          <p:spPr>
            <a:xfrm>
              <a:off x="3131840" y="1800758"/>
              <a:ext cx="792088" cy="554968"/>
            </a:xfrm>
            <a:prstGeom prst="line">
              <a:avLst/>
            </a:prstGeom>
            <a:ln>
              <a:solidFill>
                <a:srgbClr val="1E678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/>
            <p:cNvCxnSpPr/>
            <p:nvPr/>
          </p:nvCxnSpPr>
          <p:spPr>
            <a:xfrm>
              <a:off x="2977449" y="3007287"/>
              <a:ext cx="804877" cy="0"/>
            </a:xfrm>
            <a:prstGeom prst="line">
              <a:avLst/>
            </a:prstGeom>
            <a:ln>
              <a:solidFill>
                <a:srgbClr val="1E678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/>
            <p:cNvCxnSpPr/>
            <p:nvPr/>
          </p:nvCxnSpPr>
          <p:spPr>
            <a:xfrm flipV="1">
              <a:off x="3059832" y="3723878"/>
              <a:ext cx="864096" cy="504056"/>
            </a:xfrm>
            <a:prstGeom prst="line">
              <a:avLst/>
            </a:prstGeom>
            <a:ln>
              <a:solidFill>
                <a:srgbClr val="1E678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连接符 58"/>
            <p:cNvCxnSpPr/>
            <p:nvPr/>
          </p:nvCxnSpPr>
          <p:spPr>
            <a:xfrm flipV="1">
              <a:off x="5219035" y="1851670"/>
              <a:ext cx="708944" cy="432048"/>
            </a:xfrm>
            <a:prstGeom prst="line">
              <a:avLst/>
            </a:prstGeom>
            <a:ln>
              <a:solidFill>
                <a:srgbClr val="1E678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连接符 59"/>
            <p:cNvCxnSpPr/>
            <p:nvPr/>
          </p:nvCxnSpPr>
          <p:spPr>
            <a:xfrm>
              <a:off x="5432975" y="3007287"/>
              <a:ext cx="724190" cy="576404"/>
            </a:xfrm>
            <a:prstGeom prst="line">
              <a:avLst/>
            </a:prstGeom>
            <a:ln>
              <a:solidFill>
                <a:srgbClr val="1E678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2" name="图片 61"/>
          <p:cNvPicPr>
            <a:picLocks noChangeAspect="1"/>
          </p:cNvPicPr>
          <p:nvPr/>
        </p:nvPicPr>
        <p:blipFill rotWithShape="1">
          <a:blip r:embed="rId1"/>
          <a:stretch>
            <a:fillRect/>
          </a:stretch>
        </p:blipFill>
        <p:spPr>
          <a:xfrm>
            <a:off x="4745438" y="3077937"/>
            <a:ext cx="2293334" cy="155946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1" name="TextBox 3"/>
          <p:cNvSpPr txBox="1"/>
          <p:nvPr/>
        </p:nvSpPr>
        <p:spPr>
          <a:xfrm>
            <a:off x="781967" y="245839"/>
            <a:ext cx="45790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spc="300" dirty="0">
                <a:solidFill>
                  <a:srgbClr val="1E678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谁是小偷</a:t>
            </a:r>
            <a:r>
              <a:rPr lang="en-US" altLang="zh-CN" sz="2400" b="1" spc="300" dirty="0">
                <a:solidFill>
                  <a:srgbClr val="1E678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000" b="1" spc="300" dirty="0">
                <a:solidFill>
                  <a:srgbClr val="1E678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问题分析</a:t>
            </a:r>
            <a:endParaRPr lang="zh-CN" altLang="en-US" sz="2000" b="1" spc="300" dirty="0">
              <a:solidFill>
                <a:srgbClr val="1E678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2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0"/>
                            </p:stCondLst>
                            <p:childTnLst>
                              <p:par>
                                <p:cTn id="14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9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500"/>
                            </p:stCondLst>
                            <p:childTnLst>
                              <p:par>
                                <p:cTn id="24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41" grpId="0"/>
      <p:bldP spid="43" grpId="0"/>
      <p:bldP spid="47" grpId="0"/>
      <p:bldP spid="4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/>
          <p:cNvGrpSpPr/>
          <p:nvPr/>
        </p:nvGrpSpPr>
        <p:grpSpPr>
          <a:xfrm>
            <a:off x="170320" y="203448"/>
            <a:ext cx="2439065" cy="504056"/>
            <a:chOff x="169526" y="203448"/>
            <a:chExt cx="2439065" cy="504056"/>
          </a:xfrm>
        </p:grpSpPr>
        <p:grpSp>
          <p:nvGrpSpPr>
            <p:cNvPr id="56" name="组合 55"/>
            <p:cNvGrpSpPr/>
            <p:nvPr/>
          </p:nvGrpSpPr>
          <p:grpSpPr>
            <a:xfrm>
              <a:off x="169526" y="203448"/>
              <a:ext cx="504056" cy="504056"/>
              <a:chOff x="11207774" y="442662"/>
              <a:chExt cx="504056" cy="504056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57" name="椭圆 56"/>
              <p:cNvSpPr/>
              <p:nvPr/>
            </p:nvSpPr>
            <p:spPr>
              <a:xfrm>
                <a:off x="11351790" y="601230"/>
                <a:ext cx="216024" cy="216024"/>
              </a:xfrm>
              <a:prstGeom prst="ellipse">
                <a:avLst/>
              </a:prstGeom>
              <a:solidFill>
                <a:srgbClr val="B3DF63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Calibri" panose="020F050202020403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58" name="椭圆 57"/>
              <p:cNvSpPr/>
              <p:nvPr/>
            </p:nvSpPr>
            <p:spPr>
              <a:xfrm>
                <a:off x="11207774" y="442662"/>
                <a:ext cx="504056" cy="504056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Calibri" panose="020F0502020204030204"/>
                  <a:ea typeface="微软雅黑" panose="020B0503020204020204" pitchFamily="34" charset="-122"/>
                </a:endParaRPr>
              </a:p>
            </p:txBody>
          </p:sp>
        </p:grpSp>
        <p:cxnSp>
          <p:nvCxnSpPr>
            <p:cNvPr id="20" name="直接连接符 19"/>
            <p:cNvCxnSpPr/>
            <p:nvPr/>
          </p:nvCxnSpPr>
          <p:spPr>
            <a:xfrm>
              <a:off x="775303" y="707504"/>
              <a:ext cx="1833288" cy="0"/>
            </a:xfrm>
            <a:prstGeom prst="line">
              <a:avLst/>
            </a:prstGeom>
            <a:ln>
              <a:solidFill>
                <a:srgbClr val="B3DF6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3"/>
          <p:cNvSpPr txBox="1"/>
          <p:nvPr/>
        </p:nvSpPr>
        <p:spPr>
          <a:xfrm>
            <a:off x="781967" y="245839"/>
            <a:ext cx="45790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spc="300" dirty="0">
                <a:solidFill>
                  <a:srgbClr val="1E678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谁是小偷</a:t>
            </a:r>
            <a:r>
              <a:rPr lang="en-US" altLang="zh-CN" sz="2400" b="1" spc="300" dirty="0">
                <a:solidFill>
                  <a:srgbClr val="1E678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000" b="1" spc="300" dirty="0">
                <a:solidFill>
                  <a:srgbClr val="1E678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程序实现</a:t>
            </a:r>
            <a:endParaRPr lang="zh-CN" altLang="en-US" sz="2000" b="1" spc="300" dirty="0">
              <a:solidFill>
                <a:srgbClr val="1E678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2" name="Picture 2" descr="https://timgsa.baidu.com/timg?image&amp;quality=80&amp;size=b9999_10000&amp;sec=1513539589400&amp;di=1ac0e6f49e756e7c91d96159d4a76f64&amp;imgtype=0&amp;src=http%3A%2F%2Fpic.58pic.com%2F58pic%2F14%2F61%2F71%2F43V58PICeWi_1024.jpg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60" b="13824"/>
          <a:stretch>
            <a:fillRect/>
          </a:stretch>
        </p:blipFill>
        <p:spPr bwMode="auto">
          <a:xfrm>
            <a:off x="2030590" y="1637001"/>
            <a:ext cx="7655625" cy="415740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3015609" y="2098307"/>
          <a:ext cx="5640703" cy="2127183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5640703"/>
              </a:tblGrid>
              <a:tr h="425811">
                <a:tc>
                  <a:txBody>
                    <a:bodyPr/>
                    <a:lstStyle/>
                    <a:p>
                      <a:pPr algn="just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suspects=['A','B','C','D']</a:t>
                      </a:r>
                      <a:endParaRPr lang="zh-CN" sz="20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425811">
                <a:tc>
                  <a:txBody>
                    <a:bodyPr/>
                    <a:lstStyle/>
                    <a:p>
                      <a:pPr algn="just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for x in suspects:</a:t>
                      </a:r>
                      <a:endParaRPr lang="zh-CN" sz="20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425811">
                <a:tc>
                  <a:txBody>
                    <a:bodyPr/>
                    <a:lstStyle/>
                    <a:p>
                      <a:pPr algn="just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    if (x!='A') + (x=='C') + (x=='D') + (x!='D')==3:</a:t>
                      </a:r>
                      <a:endParaRPr lang="zh-CN" sz="20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423939">
                <a:tc>
                  <a:txBody>
                    <a:bodyPr/>
                    <a:lstStyle/>
                    <a:p>
                      <a:pPr algn="just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        print("</a:t>
                      </a:r>
                      <a:r>
                        <a:rPr lang="zh-CN" sz="2000" kern="100">
                          <a:effectLst/>
                        </a:rPr>
                        <a:t>小偷是</a:t>
                      </a:r>
                      <a:r>
                        <a:rPr lang="en-US" sz="2000" kern="100">
                          <a:effectLst/>
                        </a:rPr>
                        <a:t>:",x)</a:t>
                      </a:r>
                      <a:endParaRPr lang="zh-CN" sz="20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425811">
                <a:tc>
                  <a:txBody>
                    <a:bodyPr/>
                    <a:lstStyle/>
                    <a:p>
                      <a:pPr algn="just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        break</a:t>
                      </a:r>
                      <a:endParaRPr lang="zh-CN" sz="20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pic>
        <p:nvPicPr>
          <p:cNvPr id="24" name="图片 23"/>
          <p:cNvPicPr/>
          <p:nvPr/>
        </p:nvPicPr>
        <p:blipFill>
          <a:blip r:embed="rId2"/>
          <a:stretch>
            <a:fillRect/>
          </a:stretch>
        </p:blipFill>
        <p:spPr>
          <a:xfrm>
            <a:off x="5965383" y="3497880"/>
            <a:ext cx="3101615" cy="8431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/>
          <p:cNvGrpSpPr/>
          <p:nvPr/>
        </p:nvGrpSpPr>
        <p:grpSpPr>
          <a:xfrm>
            <a:off x="170320" y="203448"/>
            <a:ext cx="5190653" cy="504056"/>
            <a:chOff x="169526" y="203448"/>
            <a:chExt cx="5190653" cy="504056"/>
          </a:xfrm>
        </p:grpSpPr>
        <p:sp>
          <p:nvSpPr>
            <p:cNvPr id="4" name="TextBox 3"/>
            <p:cNvSpPr txBox="1"/>
            <p:nvPr/>
          </p:nvSpPr>
          <p:spPr>
            <a:xfrm>
              <a:off x="781173" y="245839"/>
              <a:ext cx="457900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rgbClr val="1E678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计 算 机 基 础</a:t>
              </a:r>
              <a:r>
                <a:rPr lang="en-US" altLang="zh-CN" sz="2400" b="1" dirty="0">
                  <a:solidFill>
                    <a:srgbClr val="1E678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——</a:t>
              </a:r>
              <a:r>
                <a:rPr lang="zh-CN" altLang="en-US" sz="2000" b="1" dirty="0">
                  <a:solidFill>
                    <a:srgbClr val="1E678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软件和程序设计 </a:t>
              </a:r>
              <a:endParaRPr lang="zh-CN" altLang="en-US" sz="2000" b="1" dirty="0">
                <a:solidFill>
                  <a:srgbClr val="1E6787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56" name="组合 55"/>
            <p:cNvGrpSpPr/>
            <p:nvPr/>
          </p:nvGrpSpPr>
          <p:grpSpPr>
            <a:xfrm>
              <a:off x="169526" y="203448"/>
              <a:ext cx="504056" cy="504056"/>
              <a:chOff x="11207774" y="442662"/>
              <a:chExt cx="504056" cy="504056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57" name="椭圆 56"/>
              <p:cNvSpPr/>
              <p:nvPr/>
            </p:nvSpPr>
            <p:spPr>
              <a:xfrm>
                <a:off x="11351790" y="601230"/>
                <a:ext cx="216024" cy="216024"/>
              </a:xfrm>
              <a:prstGeom prst="ellipse">
                <a:avLst/>
              </a:prstGeom>
              <a:solidFill>
                <a:srgbClr val="B3DF63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Calibri" panose="020F050202020403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58" name="椭圆 57"/>
              <p:cNvSpPr/>
              <p:nvPr/>
            </p:nvSpPr>
            <p:spPr>
              <a:xfrm>
                <a:off x="11207774" y="442662"/>
                <a:ext cx="504056" cy="504056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Calibri" panose="020F0502020204030204"/>
                  <a:ea typeface="微软雅黑" panose="020B0503020204020204" pitchFamily="34" charset="-122"/>
                </a:endParaRPr>
              </a:p>
            </p:txBody>
          </p:sp>
        </p:grpSp>
        <p:cxnSp>
          <p:nvCxnSpPr>
            <p:cNvPr id="20" name="直接连接符 19"/>
            <p:cNvCxnSpPr/>
            <p:nvPr/>
          </p:nvCxnSpPr>
          <p:spPr>
            <a:xfrm>
              <a:off x="775303" y="707504"/>
              <a:ext cx="1833288" cy="0"/>
            </a:xfrm>
            <a:prstGeom prst="line">
              <a:avLst/>
            </a:prstGeom>
            <a:ln>
              <a:solidFill>
                <a:srgbClr val="B3DF6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1" name="Picture 5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4195" y="1688601"/>
            <a:ext cx="3943246" cy="49659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内容占位符 1"/>
          <p:cNvSpPr txBox="1"/>
          <p:nvPr/>
        </p:nvSpPr>
        <p:spPr>
          <a:xfrm>
            <a:off x="314336" y="1572413"/>
            <a:ext cx="7633345" cy="489585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  <a:defRPr/>
            </a:pPr>
            <a:r>
              <a:rPr lang="en-US" altLang="zh-CN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	Everybody in this country should learn how to program a computer, because it teaches you how to think.</a:t>
            </a:r>
            <a:endParaRPr lang="en-US" altLang="zh-CN" sz="44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marL="0" indent="0" algn="r">
              <a:lnSpc>
                <a:spcPct val="120000"/>
              </a:lnSpc>
              <a:buFont typeface="Arial" panose="020B0604020202020204" pitchFamily="34" charset="0"/>
              <a:buNone/>
              <a:defRPr/>
            </a:pPr>
            <a:r>
              <a:rPr lang="en-US" altLang="zh-CN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                          	Steve Jobs</a:t>
            </a:r>
            <a:endParaRPr lang="en-US" altLang="zh-CN" sz="44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DFF"/>
              </a:clrFrom>
              <a:clrTo>
                <a:srgbClr val="FFFD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1" y="0"/>
            <a:ext cx="12192001" cy="6870567"/>
          </a:xfrm>
          <a:prstGeom prst="rect">
            <a:avLst/>
          </a:prstGeom>
        </p:spPr>
      </p:pic>
      <p:sp>
        <p:nvSpPr>
          <p:cNvPr id="24" name="TextBox 1"/>
          <p:cNvSpPr txBox="1"/>
          <p:nvPr/>
        </p:nvSpPr>
        <p:spPr>
          <a:xfrm>
            <a:off x="2758231" y="2752857"/>
            <a:ext cx="732405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800" b="1" dirty="0">
                <a:ln w="12700">
                  <a:noFill/>
                  <a:prstDash val="solid"/>
                </a:ln>
                <a:solidFill>
                  <a:prstClr val="white"/>
                </a:solidFill>
                <a:effectLst>
                  <a:outerShdw dist="50800" dir="4800000" algn="tl" rotWithShape="0">
                    <a:srgbClr val="000000">
                      <a:alpha val="40000"/>
                    </a:srgbClr>
                  </a:outerShdw>
                </a:effectLst>
                <a:latin typeface="造字工房尚黑（非商用）细体" pitchFamily="50" charset="-122"/>
                <a:ea typeface="造字工房尚黑（非商用）细体" pitchFamily="50" charset="-122"/>
              </a:rPr>
              <a:t>Python</a:t>
            </a:r>
            <a:r>
              <a:rPr lang="zh-CN" altLang="en-US" sz="4800" b="1" dirty="0">
                <a:ln w="12700">
                  <a:noFill/>
                  <a:prstDash val="solid"/>
                </a:ln>
                <a:solidFill>
                  <a:prstClr val="white"/>
                </a:solidFill>
                <a:effectLst>
                  <a:outerShdw dist="50800" dir="4800000" algn="tl" rotWithShape="0">
                    <a:srgbClr val="000000">
                      <a:alpha val="40000"/>
                    </a:srgbClr>
                  </a:outerShdw>
                </a:effectLst>
                <a:latin typeface="造字工房尚黑（非商用）细体" pitchFamily="50" charset="-122"/>
                <a:ea typeface="造字工房尚黑（非商用）细体" pitchFamily="50" charset="-122"/>
              </a:rPr>
              <a:t>语言的历史与现状</a:t>
            </a:r>
            <a:endParaRPr lang="zh-CN" altLang="en-US" sz="4800" b="1" dirty="0">
              <a:ln w="12700">
                <a:noFill/>
                <a:prstDash val="solid"/>
              </a:ln>
              <a:solidFill>
                <a:prstClr val="white"/>
              </a:solidFill>
              <a:effectLst>
                <a:outerShdw dist="50800" dir="4800000" algn="tl" rotWithShape="0">
                  <a:srgbClr val="000000">
                    <a:alpha val="40000"/>
                  </a:srgbClr>
                </a:outerShdw>
              </a:effectLst>
              <a:latin typeface="造字工房尚黑（非商用）细体" pitchFamily="50" charset="-122"/>
              <a:ea typeface="造字工房尚黑（非商用）细体" pitchFamily="50" charset="-122"/>
            </a:endParaRPr>
          </a:p>
        </p:txBody>
      </p:sp>
      <p:grpSp>
        <p:nvGrpSpPr>
          <p:cNvPr id="25" name="Group 5"/>
          <p:cNvGrpSpPr/>
          <p:nvPr/>
        </p:nvGrpSpPr>
        <p:grpSpPr>
          <a:xfrm>
            <a:off x="8825614" y="4241498"/>
            <a:ext cx="2169488" cy="2175406"/>
            <a:chOff x="5292553" y="3355717"/>
            <a:chExt cx="1711365" cy="2494000"/>
          </a:xfrm>
          <a:solidFill>
            <a:schemeClr val="bg1">
              <a:lumMod val="95000"/>
            </a:schemeClr>
          </a:solidFill>
        </p:grpSpPr>
        <p:sp>
          <p:nvSpPr>
            <p:cNvPr id="26" name="Rectangle 5"/>
            <p:cNvSpPr>
              <a:spLocks noChangeArrowheads="1"/>
            </p:cNvSpPr>
            <p:nvPr/>
          </p:nvSpPr>
          <p:spPr bwMode="auto">
            <a:xfrm>
              <a:off x="5292553" y="3573075"/>
              <a:ext cx="992082" cy="190188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</a:ln>
          </p:spPr>
          <p:txBody>
            <a:bodyPr vert="horz" wrap="square" lIns="86687" tIns="43344" rIns="86687" bIns="43344" numCol="1" anchor="t" anchorCtr="0" compatLnSpc="1"/>
            <a:lstStyle/>
            <a:p>
              <a:endParaRPr lang="en-US" sz="1705">
                <a:solidFill>
                  <a:prstClr val="black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27" name="Rectangle 6"/>
            <p:cNvSpPr>
              <a:spLocks noChangeArrowheads="1"/>
            </p:cNvSpPr>
            <p:nvPr/>
          </p:nvSpPr>
          <p:spPr bwMode="auto">
            <a:xfrm>
              <a:off x="5402008" y="4624848"/>
              <a:ext cx="804223" cy="291104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</a:ln>
          </p:spPr>
          <p:txBody>
            <a:bodyPr vert="horz" wrap="square" lIns="86687" tIns="43344" rIns="86687" bIns="43344" numCol="1" anchor="t" anchorCtr="0" compatLnSpc="1"/>
            <a:lstStyle/>
            <a:p>
              <a:endParaRPr lang="en-US" sz="1705">
                <a:solidFill>
                  <a:prstClr val="black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28" name="Rectangle 7"/>
            <p:cNvSpPr>
              <a:spLocks noChangeArrowheads="1"/>
            </p:cNvSpPr>
            <p:nvPr/>
          </p:nvSpPr>
          <p:spPr bwMode="auto">
            <a:xfrm>
              <a:off x="5471873" y="3355717"/>
              <a:ext cx="1124825" cy="219686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</a:ln>
          </p:spPr>
          <p:txBody>
            <a:bodyPr vert="horz" wrap="square" lIns="86687" tIns="43344" rIns="86687" bIns="43344" numCol="1" anchor="t" anchorCtr="0" compatLnSpc="1"/>
            <a:lstStyle/>
            <a:p>
              <a:endParaRPr lang="en-US" sz="1705">
                <a:solidFill>
                  <a:prstClr val="black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29" name="Rectangle 8"/>
            <p:cNvSpPr>
              <a:spLocks noChangeArrowheads="1"/>
            </p:cNvSpPr>
            <p:nvPr/>
          </p:nvSpPr>
          <p:spPr bwMode="auto">
            <a:xfrm>
              <a:off x="5382601" y="3902993"/>
              <a:ext cx="1127154" cy="78404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</a:ln>
          </p:spPr>
          <p:txBody>
            <a:bodyPr vert="horz" wrap="square" lIns="86687" tIns="43344" rIns="86687" bIns="43344" numCol="1" anchor="t" anchorCtr="0" compatLnSpc="1"/>
            <a:lstStyle/>
            <a:p>
              <a:endParaRPr lang="en-US" sz="1705">
                <a:solidFill>
                  <a:prstClr val="black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30" name="Rectangle 9"/>
            <p:cNvSpPr>
              <a:spLocks noChangeArrowheads="1"/>
            </p:cNvSpPr>
            <p:nvPr/>
          </p:nvSpPr>
          <p:spPr bwMode="auto">
            <a:xfrm>
              <a:off x="5592196" y="3981397"/>
              <a:ext cx="1004502" cy="114113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</a:ln>
          </p:spPr>
          <p:txBody>
            <a:bodyPr vert="horz" wrap="square" lIns="86687" tIns="43344" rIns="86687" bIns="43344" numCol="1" anchor="t" anchorCtr="0" compatLnSpc="1"/>
            <a:lstStyle/>
            <a:p>
              <a:endParaRPr lang="en-US" sz="1705">
                <a:solidFill>
                  <a:prstClr val="black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31" name="Rectangle 10"/>
            <p:cNvSpPr>
              <a:spLocks noChangeArrowheads="1"/>
            </p:cNvSpPr>
            <p:nvPr/>
          </p:nvSpPr>
          <p:spPr bwMode="auto">
            <a:xfrm>
              <a:off x="5471873" y="4093379"/>
              <a:ext cx="874864" cy="73746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</a:ln>
          </p:spPr>
          <p:txBody>
            <a:bodyPr vert="horz" wrap="square" lIns="86687" tIns="43344" rIns="86687" bIns="43344" numCol="1" anchor="t" anchorCtr="0" compatLnSpc="1"/>
            <a:lstStyle/>
            <a:p>
              <a:endParaRPr lang="en-US" sz="1705">
                <a:solidFill>
                  <a:prstClr val="black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33" name="Rectangle 11"/>
            <p:cNvSpPr>
              <a:spLocks noChangeArrowheads="1"/>
            </p:cNvSpPr>
            <p:nvPr/>
          </p:nvSpPr>
          <p:spPr bwMode="auto">
            <a:xfrm>
              <a:off x="5592196" y="4166845"/>
              <a:ext cx="1026238" cy="254619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</a:ln>
          </p:spPr>
          <p:txBody>
            <a:bodyPr vert="horz" wrap="square" lIns="86687" tIns="43344" rIns="86687" bIns="43344" numCol="1" anchor="t" anchorCtr="0" compatLnSpc="1"/>
            <a:lstStyle/>
            <a:p>
              <a:endParaRPr lang="en-US" sz="1705">
                <a:solidFill>
                  <a:prstClr val="black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34" name="Rectangle 12"/>
            <p:cNvSpPr>
              <a:spLocks noChangeArrowheads="1"/>
            </p:cNvSpPr>
            <p:nvPr/>
          </p:nvSpPr>
          <p:spPr bwMode="auto">
            <a:xfrm>
              <a:off x="5570460" y="4915952"/>
              <a:ext cx="902034" cy="52011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</a:ln>
          </p:spPr>
          <p:txBody>
            <a:bodyPr vert="horz" wrap="square" lIns="86687" tIns="43344" rIns="86687" bIns="43344" numCol="1" anchor="t" anchorCtr="0" compatLnSpc="1"/>
            <a:lstStyle/>
            <a:p>
              <a:endParaRPr lang="en-US" sz="1705">
                <a:solidFill>
                  <a:prstClr val="black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35" name="Rectangle 13"/>
            <p:cNvSpPr>
              <a:spLocks noChangeArrowheads="1"/>
            </p:cNvSpPr>
            <p:nvPr/>
          </p:nvSpPr>
          <p:spPr bwMode="auto">
            <a:xfrm>
              <a:off x="5690783" y="4967962"/>
              <a:ext cx="693215" cy="141282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</a:ln>
          </p:spPr>
          <p:txBody>
            <a:bodyPr vert="horz" wrap="square" lIns="86687" tIns="43344" rIns="86687" bIns="43344" numCol="1" anchor="t" anchorCtr="0" compatLnSpc="1"/>
            <a:lstStyle/>
            <a:p>
              <a:endParaRPr lang="en-US" sz="1705">
                <a:solidFill>
                  <a:prstClr val="black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36" name="Rectangle 14"/>
            <p:cNvSpPr>
              <a:spLocks noChangeArrowheads="1"/>
            </p:cNvSpPr>
            <p:nvPr/>
          </p:nvSpPr>
          <p:spPr bwMode="auto">
            <a:xfrm>
              <a:off x="5409771" y="5109245"/>
              <a:ext cx="936966" cy="234436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</a:ln>
          </p:spPr>
          <p:txBody>
            <a:bodyPr vert="horz" wrap="square" lIns="86687" tIns="43344" rIns="86687" bIns="43344" numCol="1" anchor="t" anchorCtr="0" compatLnSpc="1"/>
            <a:lstStyle/>
            <a:p>
              <a:endParaRPr lang="en-US" sz="1705">
                <a:solidFill>
                  <a:prstClr val="black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37" name="Rectangle 16"/>
            <p:cNvSpPr>
              <a:spLocks noChangeArrowheads="1"/>
            </p:cNvSpPr>
            <p:nvPr/>
          </p:nvSpPr>
          <p:spPr bwMode="auto">
            <a:xfrm>
              <a:off x="5632562" y="5343680"/>
              <a:ext cx="877193" cy="114113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</a:ln>
          </p:spPr>
          <p:txBody>
            <a:bodyPr vert="horz" wrap="square" lIns="86687" tIns="43344" rIns="86687" bIns="43344" numCol="1" anchor="t" anchorCtr="0" compatLnSpc="1"/>
            <a:lstStyle/>
            <a:p>
              <a:endParaRPr lang="en-US" sz="1705">
                <a:solidFill>
                  <a:prstClr val="black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38" name="Rectangle 17"/>
            <p:cNvSpPr>
              <a:spLocks noChangeArrowheads="1"/>
            </p:cNvSpPr>
            <p:nvPr/>
          </p:nvSpPr>
          <p:spPr bwMode="auto">
            <a:xfrm>
              <a:off x="5340682" y="5458288"/>
              <a:ext cx="823630" cy="166900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</a:ln>
          </p:spPr>
          <p:txBody>
            <a:bodyPr vert="horz" wrap="square" lIns="86687" tIns="43344" rIns="86687" bIns="43344" numCol="1" anchor="t" anchorCtr="0" compatLnSpc="1"/>
            <a:lstStyle/>
            <a:p>
              <a:endParaRPr lang="en-US" sz="1705">
                <a:solidFill>
                  <a:prstClr val="black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40" name="Rectangle 18"/>
            <p:cNvSpPr>
              <a:spLocks noChangeArrowheads="1"/>
            </p:cNvSpPr>
            <p:nvPr/>
          </p:nvSpPr>
          <p:spPr bwMode="auto">
            <a:xfrm>
              <a:off x="5536304" y="5625188"/>
              <a:ext cx="1110076" cy="224344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</a:ln>
          </p:spPr>
          <p:txBody>
            <a:bodyPr vert="horz" wrap="square" lIns="86687" tIns="43344" rIns="86687" bIns="43344" numCol="1" anchor="t" anchorCtr="0" compatLnSpc="1"/>
            <a:lstStyle/>
            <a:p>
              <a:endParaRPr lang="en-US" sz="1705">
                <a:solidFill>
                  <a:prstClr val="black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42" name="Rectangle 19"/>
            <p:cNvSpPr>
              <a:spLocks noChangeArrowheads="1"/>
            </p:cNvSpPr>
            <p:nvPr/>
          </p:nvSpPr>
          <p:spPr bwMode="auto">
            <a:xfrm>
              <a:off x="6411944" y="3355717"/>
              <a:ext cx="24841" cy="219686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</a:ln>
          </p:spPr>
          <p:txBody>
            <a:bodyPr vert="horz" wrap="square" lIns="86687" tIns="43344" rIns="86687" bIns="43344" numCol="1" anchor="t" anchorCtr="0" compatLnSpc="1"/>
            <a:lstStyle/>
            <a:p>
              <a:endParaRPr lang="en-US" sz="1705">
                <a:solidFill>
                  <a:prstClr val="black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44" name="Rectangle 20"/>
            <p:cNvSpPr>
              <a:spLocks noChangeArrowheads="1"/>
            </p:cNvSpPr>
            <p:nvPr/>
          </p:nvSpPr>
          <p:spPr bwMode="auto">
            <a:xfrm>
              <a:off x="6436785" y="3575404"/>
              <a:ext cx="776" cy="776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</a:ln>
          </p:spPr>
          <p:txBody>
            <a:bodyPr vert="horz" wrap="square" lIns="86687" tIns="43344" rIns="86687" bIns="43344" numCol="1" anchor="t" anchorCtr="0" compatLnSpc="1"/>
            <a:lstStyle/>
            <a:p>
              <a:endParaRPr lang="en-US" sz="1705">
                <a:solidFill>
                  <a:prstClr val="black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45" name="Rectangle 21"/>
            <p:cNvSpPr>
              <a:spLocks noChangeArrowheads="1"/>
            </p:cNvSpPr>
            <p:nvPr/>
          </p:nvSpPr>
          <p:spPr bwMode="auto">
            <a:xfrm>
              <a:off x="5592196" y="3355717"/>
              <a:ext cx="40366" cy="219686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</a:ln>
          </p:spPr>
          <p:txBody>
            <a:bodyPr vert="horz" wrap="square" lIns="86687" tIns="43344" rIns="86687" bIns="43344" numCol="1" anchor="t" anchorCtr="0" compatLnSpc="1"/>
            <a:lstStyle/>
            <a:p>
              <a:endParaRPr lang="en-US" sz="1705">
                <a:solidFill>
                  <a:prstClr val="black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46" name="Rectangle 22"/>
            <p:cNvSpPr>
              <a:spLocks noChangeArrowheads="1"/>
            </p:cNvSpPr>
            <p:nvPr/>
          </p:nvSpPr>
          <p:spPr bwMode="auto">
            <a:xfrm>
              <a:off x="6509755" y="4166845"/>
              <a:ext cx="16302" cy="254619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</a:ln>
          </p:spPr>
          <p:txBody>
            <a:bodyPr vert="horz" wrap="square" lIns="86687" tIns="43344" rIns="86687" bIns="43344" numCol="1" anchor="t" anchorCtr="0" compatLnSpc="1"/>
            <a:lstStyle/>
            <a:p>
              <a:endParaRPr lang="en-US" sz="1705">
                <a:solidFill>
                  <a:prstClr val="black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48" name="Rectangle 23"/>
            <p:cNvSpPr>
              <a:spLocks noChangeArrowheads="1"/>
            </p:cNvSpPr>
            <p:nvPr/>
          </p:nvSpPr>
          <p:spPr bwMode="auto">
            <a:xfrm>
              <a:off x="5676034" y="4166845"/>
              <a:ext cx="158360" cy="254619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</a:ln>
          </p:spPr>
          <p:txBody>
            <a:bodyPr vert="horz" wrap="square" lIns="86687" tIns="43344" rIns="86687" bIns="43344" numCol="1" anchor="t" anchorCtr="0" compatLnSpc="1"/>
            <a:lstStyle/>
            <a:p>
              <a:endParaRPr lang="en-US" sz="1705">
                <a:solidFill>
                  <a:prstClr val="black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50" name="Freeform 24"/>
            <p:cNvSpPr/>
            <p:nvPr/>
          </p:nvSpPr>
          <p:spPr bwMode="auto">
            <a:xfrm>
              <a:off x="6455866" y="4793204"/>
              <a:ext cx="548052" cy="1056513"/>
            </a:xfrm>
            <a:custGeom>
              <a:avLst/>
              <a:gdLst>
                <a:gd name="T0" fmla="*/ 393 w 706"/>
                <a:gd name="T1" fmla="*/ 1361 h 1361"/>
                <a:gd name="T2" fmla="*/ 0 w 706"/>
                <a:gd name="T3" fmla="*/ 98 h 1361"/>
                <a:gd name="T4" fmla="*/ 314 w 706"/>
                <a:gd name="T5" fmla="*/ 0 h 1361"/>
                <a:gd name="T6" fmla="*/ 706 w 706"/>
                <a:gd name="T7" fmla="*/ 1263 h 1361"/>
                <a:gd name="T8" fmla="*/ 393 w 706"/>
                <a:gd name="T9" fmla="*/ 1361 h 13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6" h="1361">
                  <a:moveTo>
                    <a:pt x="393" y="1361"/>
                  </a:moveTo>
                  <a:lnTo>
                    <a:pt x="0" y="98"/>
                  </a:lnTo>
                  <a:lnTo>
                    <a:pt x="314" y="0"/>
                  </a:lnTo>
                  <a:lnTo>
                    <a:pt x="706" y="1263"/>
                  </a:lnTo>
                  <a:lnTo>
                    <a:pt x="393" y="1361"/>
                  </a:lnTo>
                  <a:close/>
                </a:path>
              </a:pathLst>
            </a:custGeom>
            <a:solidFill>
              <a:srgbClr val="6BE137"/>
            </a:solidFill>
            <a:ln w="9525">
              <a:solidFill>
                <a:schemeClr val="accent1"/>
              </a:solidFill>
              <a:round/>
            </a:ln>
          </p:spPr>
          <p:txBody>
            <a:bodyPr vert="horz" wrap="square" lIns="86687" tIns="43344" rIns="86687" bIns="43344" numCol="1" anchor="t" anchorCtr="0" compatLnSpc="1"/>
            <a:lstStyle/>
            <a:p>
              <a:endParaRPr lang="en-US" sz="1705" dirty="0">
                <a:solidFill>
                  <a:prstClr val="black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51" name="Freeform 25"/>
            <p:cNvSpPr/>
            <p:nvPr/>
          </p:nvSpPr>
          <p:spPr bwMode="auto">
            <a:xfrm>
              <a:off x="6731444" y="5683594"/>
              <a:ext cx="248409" cy="91601"/>
            </a:xfrm>
            <a:custGeom>
              <a:avLst/>
              <a:gdLst>
                <a:gd name="T0" fmla="*/ 7 w 320"/>
                <a:gd name="T1" fmla="*/ 118 h 118"/>
                <a:gd name="T2" fmla="*/ 0 w 320"/>
                <a:gd name="T3" fmla="*/ 97 h 118"/>
                <a:gd name="T4" fmla="*/ 314 w 320"/>
                <a:gd name="T5" fmla="*/ 0 h 118"/>
                <a:gd name="T6" fmla="*/ 320 w 320"/>
                <a:gd name="T7" fmla="*/ 21 h 118"/>
                <a:gd name="T8" fmla="*/ 7 w 320"/>
                <a:gd name="T9" fmla="*/ 118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0" h="118">
                  <a:moveTo>
                    <a:pt x="7" y="118"/>
                  </a:moveTo>
                  <a:lnTo>
                    <a:pt x="0" y="97"/>
                  </a:lnTo>
                  <a:lnTo>
                    <a:pt x="314" y="0"/>
                  </a:lnTo>
                  <a:lnTo>
                    <a:pt x="320" y="21"/>
                  </a:lnTo>
                  <a:lnTo>
                    <a:pt x="7" y="118"/>
                  </a:lnTo>
                  <a:close/>
                </a:path>
              </a:pathLst>
            </a:custGeom>
            <a:grpFill/>
            <a:ln w="9525">
              <a:solidFill>
                <a:schemeClr val="accent1"/>
              </a:solidFill>
              <a:round/>
            </a:ln>
          </p:spPr>
          <p:txBody>
            <a:bodyPr vert="horz" wrap="square" lIns="86687" tIns="43344" rIns="86687" bIns="43344" numCol="1" anchor="t" anchorCtr="0" compatLnSpc="1"/>
            <a:lstStyle/>
            <a:p>
              <a:endParaRPr lang="en-US" sz="1705">
                <a:solidFill>
                  <a:prstClr val="black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61" name="Freeform 26"/>
            <p:cNvSpPr/>
            <p:nvPr/>
          </p:nvSpPr>
          <p:spPr bwMode="auto">
            <a:xfrm>
              <a:off x="6481483" y="4874713"/>
              <a:ext cx="290328" cy="226673"/>
            </a:xfrm>
            <a:custGeom>
              <a:avLst/>
              <a:gdLst>
                <a:gd name="T0" fmla="*/ 61 w 374"/>
                <a:gd name="T1" fmla="*/ 292 h 292"/>
                <a:gd name="T2" fmla="*/ 0 w 374"/>
                <a:gd name="T3" fmla="*/ 98 h 292"/>
                <a:gd name="T4" fmla="*/ 314 w 374"/>
                <a:gd name="T5" fmla="*/ 0 h 292"/>
                <a:gd name="T6" fmla="*/ 374 w 374"/>
                <a:gd name="T7" fmla="*/ 194 h 292"/>
                <a:gd name="T8" fmla="*/ 61 w 374"/>
                <a:gd name="T9" fmla="*/ 292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4" h="292">
                  <a:moveTo>
                    <a:pt x="61" y="292"/>
                  </a:moveTo>
                  <a:lnTo>
                    <a:pt x="0" y="98"/>
                  </a:lnTo>
                  <a:lnTo>
                    <a:pt x="314" y="0"/>
                  </a:lnTo>
                  <a:lnTo>
                    <a:pt x="374" y="194"/>
                  </a:lnTo>
                  <a:lnTo>
                    <a:pt x="61" y="292"/>
                  </a:lnTo>
                  <a:close/>
                </a:path>
              </a:pathLst>
            </a:custGeom>
            <a:grpFill/>
            <a:ln w="9525">
              <a:solidFill>
                <a:schemeClr val="accent1"/>
              </a:solidFill>
              <a:round/>
            </a:ln>
          </p:spPr>
          <p:txBody>
            <a:bodyPr vert="horz" wrap="square" lIns="86687" tIns="43344" rIns="86687" bIns="43344" numCol="1" anchor="t" anchorCtr="0" compatLnSpc="1"/>
            <a:lstStyle/>
            <a:p>
              <a:endParaRPr lang="en-US" sz="1705">
                <a:solidFill>
                  <a:prstClr val="black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63" name="Rectangle 27"/>
            <p:cNvSpPr>
              <a:spLocks noChangeArrowheads="1"/>
            </p:cNvSpPr>
            <p:nvPr/>
          </p:nvSpPr>
          <p:spPr bwMode="auto">
            <a:xfrm>
              <a:off x="5306526" y="4421463"/>
              <a:ext cx="817420" cy="203385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</a:ln>
          </p:spPr>
          <p:txBody>
            <a:bodyPr vert="horz" wrap="square" lIns="86687" tIns="43344" rIns="86687" bIns="43344" numCol="1" anchor="t" anchorCtr="0" compatLnSpc="1"/>
            <a:lstStyle/>
            <a:p>
              <a:endParaRPr lang="en-US" sz="1705">
                <a:solidFill>
                  <a:prstClr val="black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64" name="Rectangle 28"/>
            <p:cNvSpPr>
              <a:spLocks noChangeArrowheads="1"/>
            </p:cNvSpPr>
            <p:nvPr/>
          </p:nvSpPr>
          <p:spPr bwMode="auto">
            <a:xfrm>
              <a:off x="5808001" y="4421463"/>
              <a:ext cx="60550" cy="203385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</a:ln>
          </p:spPr>
          <p:txBody>
            <a:bodyPr vert="horz" wrap="square" lIns="86687" tIns="43344" rIns="86687" bIns="43344" numCol="1" anchor="t" anchorCtr="0" compatLnSpc="1"/>
            <a:lstStyle/>
            <a:p>
              <a:endParaRPr lang="en-US" sz="1705">
                <a:solidFill>
                  <a:prstClr val="black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65" name="Rectangle 29"/>
            <p:cNvSpPr>
              <a:spLocks noChangeArrowheads="1"/>
            </p:cNvSpPr>
            <p:nvPr/>
          </p:nvSpPr>
          <p:spPr bwMode="auto">
            <a:xfrm>
              <a:off x="5652745" y="4421463"/>
              <a:ext cx="62102" cy="203385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</a:ln>
          </p:spPr>
          <p:txBody>
            <a:bodyPr vert="horz" wrap="square" lIns="86687" tIns="43344" rIns="86687" bIns="43344" numCol="1" anchor="t" anchorCtr="0" compatLnSpc="1"/>
            <a:lstStyle/>
            <a:p>
              <a:endParaRPr lang="en-US" sz="1705">
                <a:solidFill>
                  <a:prstClr val="black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66" name="Rectangle 30"/>
            <p:cNvSpPr>
              <a:spLocks noChangeArrowheads="1"/>
            </p:cNvSpPr>
            <p:nvPr/>
          </p:nvSpPr>
          <p:spPr bwMode="auto">
            <a:xfrm>
              <a:off x="5738136" y="4624848"/>
              <a:ext cx="126533" cy="291104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</a:ln>
          </p:spPr>
          <p:txBody>
            <a:bodyPr vert="horz" wrap="square" lIns="86687" tIns="43344" rIns="86687" bIns="43344" numCol="1" anchor="t" anchorCtr="0" compatLnSpc="1"/>
            <a:lstStyle/>
            <a:p>
              <a:endParaRPr lang="en-US" sz="1705">
                <a:solidFill>
                  <a:prstClr val="black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67" name="Rectangle 31"/>
            <p:cNvSpPr>
              <a:spLocks noChangeArrowheads="1"/>
            </p:cNvSpPr>
            <p:nvPr/>
          </p:nvSpPr>
          <p:spPr bwMode="auto">
            <a:xfrm>
              <a:off x="5738136" y="4967962"/>
              <a:ext cx="16302" cy="141282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</a:ln>
          </p:spPr>
          <p:txBody>
            <a:bodyPr vert="horz" wrap="square" lIns="86687" tIns="43344" rIns="86687" bIns="43344" numCol="1" anchor="t" anchorCtr="0" compatLnSpc="1"/>
            <a:lstStyle/>
            <a:p>
              <a:endParaRPr lang="en-US" sz="1705">
                <a:solidFill>
                  <a:prstClr val="black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68" name="Rectangle 32"/>
            <p:cNvSpPr>
              <a:spLocks noChangeArrowheads="1"/>
            </p:cNvSpPr>
            <p:nvPr/>
          </p:nvSpPr>
          <p:spPr bwMode="auto">
            <a:xfrm>
              <a:off x="5772292" y="4967962"/>
              <a:ext cx="16302" cy="141282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</a:ln>
          </p:spPr>
          <p:txBody>
            <a:bodyPr vert="horz" wrap="square" lIns="86687" tIns="43344" rIns="86687" bIns="43344" numCol="1" anchor="t" anchorCtr="0" compatLnSpc="1"/>
            <a:lstStyle/>
            <a:p>
              <a:endParaRPr lang="en-US" sz="1705">
                <a:solidFill>
                  <a:prstClr val="black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69" name="Rectangle 33"/>
            <p:cNvSpPr>
              <a:spLocks noChangeArrowheads="1"/>
            </p:cNvSpPr>
            <p:nvPr/>
          </p:nvSpPr>
          <p:spPr bwMode="auto">
            <a:xfrm>
              <a:off x="6264452" y="4967962"/>
              <a:ext cx="19407" cy="141282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</a:ln>
          </p:spPr>
          <p:txBody>
            <a:bodyPr vert="horz" wrap="square" lIns="86687" tIns="43344" rIns="86687" bIns="43344" numCol="1" anchor="t" anchorCtr="0" compatLnSpc="1"/>
            <a:lstStyle/>
            <a:p>
              <a:endParaRPr lang="en-US" sz="1705">
                <a:solidFill>
                  <a:prstClr val="black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70" name="Rectangle 34"/>
            <p:cNvSpPr>
              <a:spLocks noChangeArrowheads="1"/>
            </p:cNvSpPr>
            <p:nvPr/>
          </p:nvSpPr>
          <p:spPr bwMode="auto">
            <a:xfrm>
              <a:off x="6311804" y="4967962"/>
              <a:ext cx="14749" cy="141282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</a:ln>
          </p:spPr>
          <p:txBody>
            <a:bodyPr vert="horz" wrap="square" lIns="86687" tIns="43344" rIns="86687" bIns="43344" numCol="1" anchor="t" anchorCtr="0" compatLnSpc="1"/>
            <a:lstStyle/>
            <a:p>
              <a:endParaRPr lang="en-US" sz="1705">
                <a:solidFill>
                  <a:prstClr val="black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71" name="Rectangle 35"/>
            <p:cNvSpPr>
              <a:spLocks noChangeArrowheads="1"/>
            </p:cNvSpPr>
            <p:nvPr/>
          </p:nvSpPr>
          <p:spPr bwMode="auto">
            <a:xfrm>
              <a:off x="5690783" y="3761710"/>
              <a:ext cx="693215" cy="141282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</a:ln>
          </p:spPr>
          <p:txBody>
            <a:bodyPr vert="horz" wrap="square" lIns="86687" tIns="43344" rIns="86687" bIns="43344" numCol="1" anchor="t" anchorCtr="0" compatLnSpc="1"/>
            <a:lstStyle/>
            <a:p>
              <a:endParaRPr lang="en-US" sz="1705">
                <a:solidFill>
                  <a:prstClr val="black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72" name="Rectangle 36"/>
            <p:cNvSpPr>
              <a:spLocks noChangeArrowheads="1"/>
            </p:cNvSpPr>
            <p:nvPr/>
          </p:nvSpPr>
          <p:spPr bwMode="auto">
            <a:xfrm>
              <a:off x="5738136" y="3761710"/>
              <a:ext cx="16302" cy="141282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</a:ln>
          </p:spPr>
          <p:txBody>
            <a:bodyPr vert="horz" wrap="square" lIns="86687" tIns="43344" rIns="86687" bIns="43344" numCol="1" anchor="t" anchorCtr="0" compatLnSpc="1"/>
            <a:lstStyle/>
            <a:p>
              <a:endParaRPr lang="en-US" sz="1705">
                <a:solidFill>
                  <a:prstClr val="black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73" name="Rectangle 37"/>
            <p:cNvSpPr>
              <a:spLocks noChangeArrowheads="1"/>
            </p:cNvSpPr>
            <p:nvPr/>
          </p:nvSpPr>
          <p:spPr bwMode="auto">
            <a:xfrm>
              <a:off x="5772292" y="3761710"/>
              <a:ext cx="16302" cy="141282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</a:ln>
          </p:spPr>
          <p:txBody>
            <a:bodyPr vert="horz" wrap="square" lIns="86687" tIns="43344" rIns="86687" bIns="43344" numCol="1" anchor="t" anchorCtr="0" compatLnSpc="1"/>
            <a:lstStyle/>
            <a:p>
              <a:endParaRPr lang="en-US" sz="1705">
                <a:solidFill>
                  <a:prstClr val="black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74" name="Rectangle 38"/>
            <p:cNvSpPr>
              <a:spLocks noChangeArrowheads="1"/>
            </p:cNvSpPr>
            <p:nvPr/>
          </p:nvSpPr>
          <p:spPr bwMode="auto">
            <a:xfrm>
              <a:off x="6264452" y="3761710"/>
              <a:ext cx="19407" cy="141282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</a:ln>
          </p:spPr>
          <p:txBody>
            <a:bodyPr vert="horz" wrap="square" lIns="86687" tIns="43344" rIns="86687" bIns="43344" numCol="1" anchor="t" anchorCtr="0" compatLnSpc="1"/>
            <a:lstStyle/>
            <a:p>
              <a:endParaRPr lang="en-US" sz="1705">
                <a:solidFill>
                  <a:prstClr val="black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75" name="Rectangle 39"/>
            <p:cNvSpPr>
              <a:spLocks noChangeArrowheads="1"/>
            </p:cNvSpPr>
            <p:nvPr/>
          </p:nvSpPr>
          <p:spPr bwMode="auto">
            <a:xfrm>
              <a:off x="6311804" y="3761710"/>
              <a:ext cx="14749" cy="141282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</a:ln>
          </p:spPr>
          <p:txBody>
            <a:bodyPr vert="horz" wrap="square" lIns="86687" tIns="43344" rIns="86687" bIns="43344" numCol="1" anchor="t" anchorCtr="0" compatLnSpc="1"/>
            <a:lstStyle/>
            <a:p>
              <a:endParaRPr lang="en-US" sz="1705">
                <a:solidFill>
                  <a:prstClr val="black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76" name="Freeform 40"/>
            <p:cNvSpPr/>
            <p:nvPr/>
          </p:nvSpPr>
          <p:spPr bwMode="auto">
            <a:xfrm>
              <a:off x="5604616" y="5664002"/>
              <a:ext cx="416084" cy="148269"/>
            </a:xfrm>
            <a:custGeom>
              <a:avLst/>
              <a:gdLst>
                <a:gd name="T0" fmla="*/ 328 w 328"/>
                <a:gd name="T1" fmla="*/ 90 h 117"/>
                <a:gd name="T2" fmla="*/ 301 w 328"/>
                <a:gd name="T3" fmla="*/ 117 h 117"/>
                <a:gd name="T4" fmla="*/ 27 w 328"/>
                <a:gd name="T5" fmla="*/ 117 h 117"/>
                <a:gd name="T6" fmla="*/ 0 w 328"/>
                <a:gd name="T7" fmla="*/ 90 h 117"/>
                <a:gd name="T8" fmla="*/ 0 w 328"/>
                <a:gd name="T9" fmla="*/ 27 h 117"/>
                <a:gd name="T10" fmla="*/ 27 w 328"/>
                <a:gd name="T11" fmla="*/ 0 h 117"/>
                <a:gd name="T12" fmla="*/ 301 w 328"/>
                <a:gd name="T13" fmla="*/ 0 h 117"/>
                <a:gd name="T14" fmla="*/ 328 w 328"/>
                <a:gd name="T15" fmla="*/ 27 h 117"/>
                <a:gd name="T16" fmla="*/ 328 w 328"/>
                <a:gd name="T17" fmla="*/ 9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8" h="117">
                  <a:moveTo>
                    <a:pt x="328" y="90"/>
                  </a:moveTo>
                  <a:cubicBezTo>
                    <a:pt x="328" y="105"/>
                    <a:pt x="316" y="117"/>
                    <a:pt x="301" y="117"/>
                  </a:cubicBezTo>
                  <a:cubicBezTo>
                    <a:pt x="27" y="117"/>
                    <a:pt x="27" y="117"/>
                    <a:pt x="27" y="117"/>
                  </a:cubicBezTo>
                  <a:cubicBezTo>
                    <a:pt x="12" y="117"/>
                    <a:pt x="0" y="105"/>
                    <a:pt x="0" y="90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12"/>
                    <a:pt x="12" y="0"/>
                    <a:pt x="27" y="0"/>
                  </a:cubicBezTo>
                  <a:cubicBezTo>
                    <a:pt x="301" y="0"/>
                    <a:pt x="301" y="0"/>
                    <a:pt x="301" y="0"/>
                  </a:cubicBezTo>
                  <a:cubicBezTo>
                    <a:pt x="316" y="0"/>
                    <a:pt x="328" y="12"/>
                    <a:pt x="328" y="27"/>
                  </a:cubicBezTo>
                  <a:lnTo>
                    <a:pt x="328" y="90"/>
                  </a:lnTo>
                  <a:close/>
                </a:path>
              </a:pathLst>
            </a:custGeom>
            <a:grpFill/>
            <a:ln w="9525">
              <a:solidFill>
                <a:schemeClr val="accent1"/>
              </a:solidFill>
              <a:round/>
            </a:ln>
          </p:spPr>
          <p:txBody>
            <a:bodyPr vert="horz" wrap="square" lIns="86687" tIns="43344" rIns="86687" bIns="43344" numCol="1" anchor="t" anchorCtr="0" compatLnSpc="1"/>
            <a:lstStyle/>
            <a:p>
              <a:endParaRPr lang="en-US" sz="1705">
                <a:solidFill>
                  <a:prstClr val="black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77" name="Freeform 41"/>
            <p:cNvSpPr/>
            <p:nvPr/>
          </p:nvSpPr>
          <p:spPr bwMode="auto">
            <a:xfrm>
              <a:off x="6547793" y="5664002"/>
              <a:ext cx="40366" cy="167676"/>
            </a:xfrm>
            <a:custGeom>
              <a:avLst/>
              <a:gdLst>
                <a:gd name="T0" fmla="*/ 32 w 32"/>
                <a:gd name="T1" fmla="*/ 116 h 132"/>
                <a:gd name="T2" fmla="*/ 16 w 32"/>
                <a:gd name="T3" fmla="*/ 132 h 132"/>
                <a:gd name="T4" fmla="*/ 16 w 32"/>
                <a:gd name="T5" fmla="*/ 132 h 132"/>
                <a:gd name="T6" fmla="*/ 0 w 32"/>
                <a:gd name="T7" fmla="*/ 116 h 132"/>
                <a:gd name="T8" fmla="*/ 0 w 32"/>
                <a:gd name="T9" fmla="*/ 16 h 132"/>
                <a:gd name="T10" fmla="*/ 16 w 32"/>
                <a:gd name="T11" fmla="*/ 0 h 132"/>
                <a:gd name="T12" fmla="*/ 16 w 32"/>
                <a:gd name="T13" fmla="*/ 0 h 132"/>
                <a:gd name="T14" fmla="*/ 32 w 32"/>
                <a:gd name="T15" fmla="*/ 16 h 132"/>
                <a:gd name="T16" fmla="*/ 32 w 32"/>
                <a:gd name="T17" fmla="*/ 116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132">
                  <a:moveTo>
                    <a:pt x="32" y="116"/>
                  </a:moveTo>
                  <a:cubicBezTo>
                    <a:pt x="32" y="125"/>
                    <a:pt x="25" y="132"/>
                    <a:pt x="16" y="132"/>
                  </a:cubicBezTo>
                  <a:cubicBezTo>
                    <a:pt x="16" y="132"/>
                    <a:pt x="16" y="132"/>
                    <a:pt x="16" y="132"/>
                  </a:cubicBezTo>
                  <a:cubicBezTo>
                    <a:pt x="7" y="132"/>
                    <a:pt x="0" y="125"/>
                    <a:pt x="0" y="1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25" y="0"/>
                    <a:pt x="32" y="7"/>
                    <a:pt x="32" y="16"/>
                  </a:cubicBezTo>
                  <a:lnTo>
                    <a:pt x="32" y="116"/>
                  </a:lnTo>
                  <a:close/>
                </a:path>
              </a:pathLst>
            </a:custGeom>
            <a:grpFill/>
            <a:ln w="9525">
              <a:solidFill>
                <a:schemeClr val="accent1"/>
              </a:solidFill>
              <a:round/>
            </a:ln>
          </p:spPr>
          <p:txBody>
            <a:bodyPr vert="horz" wrap="square" lIns="86687" tIns="43344" rIns="86687" bIns="43344" numCol="1" anchor="t" anchorCtr="0" compatLnSpc="1"/>
            <a:lstStyle/>
            <a:p>
              <a:endParaRPr lang="en-US" sz="1705">
                <a:solidFill>
                  <a:prstClr val="black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78" name="Freeform 42"/>
            <p:cNvSpPr/>
            <p:nvPr/>
          </p:nvSpPr>
          <p:spPr bwMode="auto">
            <a:xfrm>
              <a:off x="5409771" y="5514180"/>
              <a:ext cx="70641" cy="72194"/>
            </a:xfrm>
            <a:custGeom>
              <a:avLst/>
              <a:gdLst>
                <a:gd name="T0" fmla="*/ 56 w 56"/>
                <a:gd name="T1" fmla="*/ 29 h 57"/>
                <a:gd name="T2" fmla="*/ 28 w 56"/>
                <a:gd name="T3" fmla="*/ 57 h 57"/>
                <a:gd name="T4" fmla="*/ 27 w 56"/>
                <a:gd name="T5" fmla="*/ 57 h 57"/>
                <a:gd name="T6" fmla="*/ 0 w 56"/>
                <a:gd name="T7" fmla="*/ 29 h 57"/>
                <a:gd name="T8" fmla="*/ 0 w 56"/>
                <a:gd name="T9" fmla="*/ 28 h 57"/>
                <a:gd name="T10" fmla="*/ 27 w 56"/>
                <a:gd name="T11" fmla="*/ 0 h 57"/>
                <a:gd name="T12" fmla="*/ 28 w 56"/>
                <a:gd name="T13" fmla="*/ 0 h 57"/>
                <a:gd name="T14" fmla="*/ 56 w 56"/>
                <a:gd name="T15" fmla="*/ 28 h 57"/>
                <a:gd name="T16" fmla="*/ 56 w 56"/>
                <a:gd name="T17" fmla="*/ 2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57">
                  <a:moveTo>
                    <a:pt x="56" y="29"/>
                  </a:moveTo>
                  <a:cubicBezTo>
                    <a:pt x="56" y="44"/>
                    <a:pt x="44" y="57"/>
                    <a:pt x="28" y="57"/>
                  </a:cubicBezTo>
                  <a:cubicBezTo>
                    <a:pt x="27" y="57"/>
                    <a:pt x="27" y="57"/>
                    <a:pt x="27" y="57"/>
                  </a:cubicBezTo>
                  <a:cubicBezTo>
                    <a:pt x="12" y="57"/>
                    <a:pt x="0" y="44"/>
                    <a:pt x="0" y="29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13"/>
                    <a:pt x="12" y="0"/>
                    <a:pt x="27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44" y="0"/>
                    <a:pt x="56" y="13"/>
                    <a:pt x="56" y="28"/>
                  </a:cubicBezTo>
                  <a:lnTo>
                    <a:pt x="56" y="29"/>
                  </a:lnTo>
                  <a:close/>
                </a:path>
              </a:pathLst>
            </a:custGeom>
            <a:grpFill/>
            <a:ln w="9525">
              <a:solidFill>
                <a:schemeClr val="accent1"/>
              </a:solidFill>
              <a:round/>
            </a:ln>
          </p:spPr>
          <p:txBody>
            <a:bodyPr vert="horz" wrap="square" lIns="86687" tIns="43344" rIns="86687" bIns="43344" numCol="1" anchor="t" anchorCtr="0" compatLnSpc="1"/>
            <a:lstStyle/>
            <a:p>
              <a:endParaRPr lang="en-US" sz="1705">
                <a:solidFill>
                  <a:prstClr val="black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79" name="Freeform 43"/>
            <p:cNvSpPr/>
            <p:nvPr/>
          </p:nvSpPr>
          <p:spPr bwMode="auto">
            <a:xfrm>
              <a:off x="6062620" y="5514180"/>
              <a:ext cx="71417" cy="72194"/>
            </a:xfrm>
            <a:custGeom>
              <a:avLst/>
              <a:gdLst>
                <a:gd name="T0" fmla="*/ 56 w 56"/>
                <a:gd name="T1" fmla="*/ 29 h 57"/>
                <a:gd name="T2" fmla="*/ 29 w 56"/>
                <a:gd name="T3" fmla="*/ 57 h 57"/>
                <a:gd name="T4" fmla="*/ 28 w 56"/>
                <a:gd name="T5" fmla="*/ 57 h 57"/>
                <a:gd name="T6" fmla="*/ 0 w 56"/>
                <a:gd name="T7" fmla="*/ 29 h 57"/>
                <a:gd name="T8" fmla="*/ 0 w 56"/>
                <a:gd name="T9" fmla="*/ 28 h 57"/>
                <a:gd name="T10" fmla="*/ 28 w 56"/>
                <a:gd name="T11" fmla="*/ 0 h 57"/>
                <a:gd name="T12" fmla="*/ 29 w 56"/>
                <a:gd name="T13" fmla="*/ 0 h 57"/>
                <a:gd name="T14" fmla="*/ 56 w 56"/>
                <a:gd name="T15" fmla="*/ 28 h 57"/>
                <a:gd name="T16" fmla="*/ 56 w 56"/>
                <a:gd name="T17" fmla="*/ 2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57">
                  <a:moveTo>
                    <a:pt x="56" y="29"/>
                  </a:moveTo>
                  <a:cubicBezTo>
                    <a:pt x="56" y="44"/>
                    <a:pt x="44" y="57"/>
                    <a:pt x="29" y="57"/>
                  </a:cubicBezTo>
                  <a:cubicBezTo>
                    <a:pt x="28" y="57"/>
                    <a:pt x="28" y="57"/>
                    <a:pt x="28" y="57"/>
                  </a:cubicBezTo>
                  <a:cubicBezTo>
                    <a:pt x="13" y="57"/>
                    <a:pt x="0" y="44"/>
                    <a:pt x="0" y="29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13"/>
                    <a:pt x="13" y="0"/>
                    <a:pt x="28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44" y="0"/>
                    <a:pt x="56" y="13"/>
                    <a:pt x="56" y="28"/>
                  </a:cubicBezTo>
                  <a:lnTo>
                    <a:pt x="56" y="29"/>
                  </a:lnTo>
                  <a:close/>
                </a:path>
              </a:pathLst>
            </a:custGeom>
            <a:grpFill/>
            <a:ln w="9525">
              <a:solidFill>
                <a:schemeClr val="accent1"/>
              </a:solidFill>
              <a:round/>
            </a:ln>
          </p:spPr>
          <p:txBody>
            <a:bodyPr vert="horz" wrap="square" lIns="86687" tIns="43344" rIns="86687" bIns="43344" numCol="1" anchor="t" anchorCtr="0" compatLnSpc="1"/>
            <a:lstStyle/>
            <a:p>
              <a:endParaRPr lang="en-US" sz="1705">
                <a:solidFill>
                  <a:prstClr val="black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80" name="Freeform 44"/>
            <p:cNvSpPr/>
            <p:nvPr/>
          </p:nvSpPr>
          <p:spPr bwMode="auto">
            <a:xfrm>
              <a:off x="5576670" y="5179886"/>
              <a:ext cx="665269" cy="93153"/>
            </a:xfrm>
            <a:custGeom>
              <a:avLst/>
              <a:gdLst>
                <a:gd name="T0" fmla="*/ 524 w 524"/>
                <a:gd name="T1" fmla="*/ 45 h 73"/>
                <a:gd name="T2" fmla="*/ 497 w 524"/>
                <a:gd name="T3" fmla="*/ 73 h 73"/>
                <a:gd name="T4" fmla="*/ 28 w 524"/>
                <a:gd name="T5" fmla="*/ 73 h 73"/>
                <a:gd name="T6" fmla="*/ 0 w 524"/>
                <a:gd name="T7" fmla="*/ 45 h 73"/>
                <a:gd name="T8" fmla="*/ 0 w 524"/>
                <a:gd name="T9" fmla="*/ 27 h 73"/>
                <a:gd name="T10" fmla="*/ 28 w 524"/>
                <a:gd name="T11" fmla="*/ 0 h 73"/>
                <a:gd name="T12" fmla="*/ 497 w 524"/>
                <a:gd name="T13" fmla="*/ 0 h 73"/>
                <a:gd name="T14" fmla="*/ 524 w 524"/>
                <a:gd name="T15" fmla="*/ 27 h 73"/>
                <a:gd name="T16" fmla="*/ 524 w 524"/>
                <a:gd name="T17" fmla="*/ 45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4" h="73">
                  <a:moveTo>
                    <a:pt x="524" y="45"/>
                  </a:moveTo>
                  <a:cubicBezTo>
                    <a:pt x="524" y="61"/>
                    <a:pt x="512" y="73"/>
                    <a:pt x="497" y="73"/>
                  </a:cubicBezTo>
                  <a:cubicBezTo>
                    <a:pt x="28" y="73"/>
                    <a:pt x="28" y="73"/>
                    <a:pt x="28" y="73"/>
                  </a:cubicBezTo>
                  <a:cubicBezTo>
                    <a:pt x="12" y="73"/>
                    <a:pt x="0" y="61"/>
                    <a:pt x="0" y="45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12"/>
                    <a:pt x="12" y="0"/>
                    <a:pt x="28" y="0"/>
                  </a:cubicBezTo>
                  <a:cubicBezTo>
                    <a:pt x="497" y="0"/>
                    <a:pt x="497" y="0"/>
                    <a:pt x="497" y="0"/>
                  </a:cubicBezTo>
                  <a:cubicBezTo>
                    <a:pt x="512" y="0"/>
                    <a:pt x="524" y="12"/>
                    <a:pt x="524" y="27"/>
                  </a:cubicBezTo>
                  <a:lnTo>
                    <a:pt x="524" y="45"/>
                  </a:lnTo>
                  <a:close/>
                </a:path>
              </a:pathLst>
            </a:custGeom>
            <a:grpFill/>
            <a:ln w="9525">
              <a:solidFill>
                <a:schemeClr val="accent1"/>
              </a:solidFill>
              <a:round/>
            </a:ln>
          </p:spPr>
          <p:txBody>
            <a:bodyPr vert="horz" wrap="square" lIns="86687" tIns="43344" rIns="86687" bIns="43344" numCol="1" anchor="t" anchorCtr="0" compatLnSpc="1"/>
            <a:lstStyle/>
            <a:p>
              <a:endParaRPr lang="en-US" sz="1705">
                <a:solidFill>
                  <a:prstClr val="black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81" name="Oval 45"/>
            <p:cNvSpPr>
              <a:spLocks noChangeArrowheads="1"/>
            </p:cNvSpPr>
            <p:nvPr/>
          </p:nvSpPr>
          <p:spPr bwMode="auto">
            <a:xfrm>
              <a:off x="6128603" y="3612665"/>
              <a:ext cx="111784" cy="111008"/>
            </a:xfrm>
            <a:prstGeom prst="ellipse">
              <a:avLst/>
            </a:prstGeom>
            <a:grpFill/>
            <a:ln w="9525">
              <a:solidFill>
                <a:schemeClr val="accent1"/>
              </a:solidFill>
              <a:round/>
            </a:ln>
          </p:spPr>
          <p:txBody>
            <a:bodyPr vert="horz" wrap="square" lIns="86687" tIns="43344" rIns="86687" bIns="43344" numCol="1" anchor="t" anchorCtr="0" compatLnSpc="1"/>
            <a:lstStyle/>
            <a:p>
              <a:endParaRPr lang="en-US" sz="1705">
                <a:solidFill>
                  <a:prstClr val="black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82" name="Oval 46"/>
            <p:cNvSpPr>
              <a:spLocks noChangeArrowheads="1"/>
            </p:cNvSpPr>
            <p:nvPr/>
          </p:nvSpPr>
          <p:spPr bwMode="auto">
            <a:xfrm>
              <a:off x="5325933" y="3617323"/>
              <a:ext cx="111784" cy="111784"/>
            </a:xfrm>
            <a:prstGeom prst="ellipse">
              <a:avLst/>
            </a:prstGeom>
            <a:grpFill/>
            <a:ln w="9525">
              <a:solidFill>
                <a:schemeClr val="accent1"/>
              </a:solidFill>
              <a:round/>
            </a:ln>
          </p:spPr>
          <p:txBody>
            <a:bodyPr vert="horz" wrap="square" lIns="86687" tIns="43344" rIns="86687" bIns="43344" numCol="1" anchor="t" anchorCtr="0" compatLnSpc="1"/>
            <a:lstStyle/>
            <a:p>
              <a:endParaRPr lang="en-US" sz="1705">
                <a:solidFill>
                  <a:prstClr val="black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</p:grpSp>
      <p:grpSp>
        <p:nvGrpSpPr>
          <p:cNvPr id="83" name="组合 82"/>
          <p:cNvGrpSpPr/>
          <p:nvPr/>
        </p:nvGrpSpPr>
        <p:grpSpPr>
          <a:xfrm>
            <a:off x="443983" y="1112313"/>
            <a:ext cx="1936868" cy="1936868"/>
            <a:chOff x="2572456" y="958222"/>
            <a:chExt cx="1936868" cy="1936868"/>
          </a:xfrm>
        </p:grpSpPr>
        <p:grpSp>
          <p:nvGrpSpPr>
            <p:cNvPr id="84" name="组合 83"/>
            <p:cNvGrpSpPr/>
            <p:nvPr/>
          </p:nvGrpSpPr>
          <p:grpSpPr>
            <a:xfrm>
              <a:off x="2572456" y="958222"/>
              <a:ext cx="1936868" cy="1936868"/>
              <a:chOff x="11207774" y="442662"/>
              <a:chExt cx="504056" cy="504056"/>
            </a:xfrm>
            <a:solidFill>
              <a:srgbClr val="B3DF63"/>
            </a:soli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86" name="椭圆 85"/>
              <p:cNvSpPr/>
              <p:nvPr/>
            </p:nvSpPr>
            <p:spPr>
              <a:xfrm>
                <a:off x="11273029" y="517620"/>
                <a:ext cx="373547" cy="373547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Calibri" panose="020F050202020403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87" name="椭圆 86"/>
              <p:cNvSpPr/>
              <p:nvPr/>
            </p:nvSpPr>
            <p:spPr>
              <a:xfrm>
                <a:off x="11207774" y="442662"/>
                <a:ext cx="504056" cy="504056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Calibri" panose="020F0502020204030204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85" name="TextBox 1"/>
            <p:cNvSpPr txBox="1"/>
            <p:nvPr/>
          </p:nvSpPr>
          <p:spPr>
            <a:xfrm>
              <a:off x="2815371" y="1264937"/>
              <a:ext cx="1451038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8000" b="1" dirty="0">
                  <a:ln w="12700">
                    <a:noFill/>
                    <a:prstDash val="solid"/>
                  </a:ln>
                  <a:solidFill>
                    <a:prstClr val="white"/>
                  </a:solidFill>
                  <a:effectLst>
                    <a:outerShdw dist="50800" dir="4800000" algn="tl" rotWithShape="0">
                      <a:srgbClr val="000000">
                        <a:alpha val="40000"/>
                      </a:srgbClr>
                    </a:outerShdw>
                  </a:effectLst>
                  <a:latin typeface="造字工房尚黑（非商用）细体" pitchFamily="50" charset="-122"/>
                  <a:ea typeface="造字工房尚黑（非商用）细体" pitchFamily="50" charset="-122"/>
                </a:rPr>
                <a:t>02</a:t>
              </a:r>
              <a:endParaRPr lang="zh-CN" altLang="en-US" sz="8000" b="1" dirty="0">
                <a:ln w="12700">
                  <a:noFill/>
                  <a:prstDash val="solid"/>
                </a:ln>
                <a:solidFill>
                  <a:prstClr val="white"/>
                </a:solidFill>
                <a:effectLst>
                  <a:outerShdw dist="50800" dir="4800000" algn="tl" rotWithShape="0">
                    <a:srgbClr val="000000">
                      <a:alpha val="40000"/>
                    </a:srgbClr>
                  </a:outerShdw>
                </a:effectLst>
                <a:latin typeface="造字工房尚黑（非商用）细体" pitchFamily="50" charset="-122"/>
                <a:ea typeface="造字工房尚黑（非商用）细体" pitchFamily="50" charset="-122"/>
              </a:endParaRPr>
            </a:p>
          </p:txBody>
        </p:sp>
      </p:grpSp>
      <p:grpSp>
        <p:nvGrpSpPr>
          <p:cNvPr id="88" name="组合 87"/>
          <p:cNvGrpSpPr/>
          <p:nvPr/>
        </p:nvGrpSpPr>
        <p:grpSpPr>
          <a:xfrm rot="5400000">
            <a:off x="7939470" y="-3214903"/>
            <a:ext cx="942183" cy="7462505"/>
            <a:chOff x="-11273" y="-594773"/>
            <a:chExt cx="719786" cy="7462505"/>
          </a:xfrm>
        </p:grpSpPr>
        <p:sp>
          <p:nvSpPr>
            <p:cNvPr id="89" name="等腰三角形 88"/>
            <p:cNvSpPr/>
            <p:nvPr/>
          </p:nvSpPr>
          <p:spPr>
            <a:xfrm rot="5400000">
              <a:off x="-68856" y="2776017"/>
              <a:ext cx="834952" cy="719786"/>
            </a:xfrm>
            <a:prstGeom prst="triangl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90" name="等腰三角形 89"/>
            <p:cNvSpPr/>
            <p:nvPr/>
          </p:nvSpPr>
          <p:spPr>
            <a:xfrm rot="5400000">
              <a:off x="-68856" y="1958050"/>
              <a:ext cx="834952" cy="719786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91" name="等腰三角形 90"/>
            <p:cNvSpPr/>
            <p:nvPr/>
          </p:nvSpPr>
          <p:spPr>
            <a:xfrm rot="5400000">
              <a:off x="-68856" y="1114606"/>
              <a:ext cx="834952" cy="719786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92" name="等腰三角形 91"/>
            <p:cNvSpPr/>
            <p:nvPr/>
          </p:nvSpPr>
          <p:spPr>
            <a:xfrm rot="5400000">
              <a:off x="-68856" y="296639"/>
              <a:ext cx="834952" cy="719786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93" name="等腰三角形 92"/>
            <p:cNvSpPr/>
            <p:nvPr/>
          </p:nvSpPr>
          <p:spPr>
            <a:xfrm rot="5400000">
              <a:off x="-68856" y="3610969"/>
              <a:ext cx="834952" cy="719786"/>
            </a:xfrm>
            <a:prstGeom prst="triangl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94" name="等腰三角形 93"/>
            <p:cNvSpPr/>
            <p:nvPr/>
          </p:nvSpPr>
          <p:spPr>
            <a:xfrm rot="5400000">
              <a:off x="-68856" y="4443673"/>
              <a:ext cx="834952" cy="719786"/>
            </a:xfrm>
            <a:prstGeom prst="triangle">
              <a:avLst/>
            </a:prstGeom>
            <a:solidFill>
              <a:srgbClr val="94CA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95" name="等腰三角形 94"/>
            <p:cNvSpPr/>
            <p:nvPr/>
          </p:nvSpPr>
          <p:spPr>
            <a:xfrm rot="5400000">
              <a:off x="-68856" y="5264883"/>
              <a:ext cx="834952" cy="719786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96" name="等腰三角形 95"/>
            <p:cNvSpPr/>
            <p:nvPr/>
          </p:nvSpPr>
          <p:spPr>
            <a:xfrm rot="5400000">
              <a:off x="-68856" y="6090363"/>
              <a:ext cx="834952" cy="719786"/>
            </a:xfrm>
            <a:prstGeom prst="triangl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97" name="等腰三角形 96"/>
            <p:cNvSpPr/>
            <p:nvPr/>
          </p:nvSpPr>
          <p:spPr>
            <a:xfrm rot="5400000">
              <a:off x="-68856" y="-537190"/>
              <a:ext cx="834952" cy="719786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8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8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800" tmFilter="0,0; .5, 1; 1, 1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84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/>
          <p:cNvGrpSpPr/>
          <p:nvPr/>
        </p:nvGrpSpPr>
        <p:grpSpPr>
          <a:xfrm>
            <a:off x="170320" y="203448"/>
            <a:ext cx="6511833" cy="504056"/>
            <a:chOff x="169526" y="203448"/>
            <a:chExt cx="6511833" cy="504056"/>
          </a:xfrm>
        </p:grpSpPr>
        <p:sp>
          <p:nvSpPr>
            <p:cNvPr id="4" name="TextBox 3"/>
            <p:cNvSpPr txBox="1"/>
            <p:nvPr/>
          </p:nvSpPr>
          <p:spPr>
            <a:xfrm>
              <a:off x="781172" y="245839"/>
              <a:ext cx="59001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spc="300" dirty="0">
                  <a:solidFill>
                    <a:srgbClr val="1E678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Python</a:t>
              </a:r>
              <a:r>
                <a:rPr lang="zh-CN" altLang="en-US" sz="2400" b="1" spc="300" dirty="0">
                  <a:solidFill>
                    <a:srgbClr val="1E678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语言的历史</a:t>
              </a:r>
              <a:endParaRPr lang="zh-CN" altLang="en-US" sz="2000" b="1" spc="300" dirty="0">
                <a:solidFill>
                  <a:srgbClr val="1E6787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56" name="组合 55"/>
            <p:cNvGrpSpPr/>
            <p:nvPr/>
          </p:nvGrpSpPr>
          <p:grpSpPr>
            <a:xfrm>
              <a:off x="169526" y="203448"/>
              <a:ext cx="504056" cy="504056"/>
              <a:chOff x="11207774" y="442662"/>
              <a:chExt cx="504056" cy="504056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57" name="椭圆 56"/>
              <p:cNvSpPr/>
              <p:nvPr/>
            </p:nvSpPr>
            <p:spPr>
              <a:xfrm>
                <a:off x="11351790" y="601230"/>
                <a:ext cx="216024" cy="216024"/>
              </a:xfrm>
              <a:prstGeom prst="ellipse">
                <a:avLst/>
              </a:prstGeom>
              <a:solidFill>
                <a:srgbClr val="B3DF63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Calibri" panose="020F050202020403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58" name="椭圆 57"/>
              <p:cNvSpPr/>
              <p:nvPr/>
            </p:nvSpPr>
            <p:spPr>
              <a:xfrm>
                <a:off x="11207774" y="442662"/>
                <a:ext cx="504056" cy="504056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Calibri" panose="020F0502020204030204"/>
                  <a:ea typeface="微软雅黑" panose="020B0503020204020204" pitchFamily="34" charset="-122"/>
                </a:endParaRPr>
              </a:p>
            </p:txBody>
          </p:sp>
        </p:grpSp>
        <p:cxnSp>
          <p:nvCxnSpPr>
            <p:cNvPr id="20" name="直接连接符 19"/>
            <p:cNvCxnSpPr/>
            <p:nvPr/>
          </p:nvCxnSpPr>
          <p:spPr>
            <a:xfrm>
              <a:off x="775303" y="707504"/>
              <a:ext cx="1833288" cy="0"/>
            </a:xfrm>
            <a:prstGeom prst="line">
              <a:avLst/>
            </a:prstGeom>
            <a:ln>
              <a:solidFill>
                <a:srgbClr val="B3DF6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6" name="Picture 7" descr="c:\users\tian\appdata\roaming\360se6\User Data\temp\DO6GvRlo.gif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0306" y="4297249"/>
            <a:ext cx="2283673" cy="246685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" name="文本框 36"/>
          <p:cNvSpPr txBox="1"/>
          <p:nvPr/>
        </p:nvSpPr>
        <p:spPr>
          <a:xfrm>
            <a:off x="1817328" y="5530676"/>
            <a:ext cx="6018951" cy="461665"/>
          </a:xfrm>
          <a:prstGeom prst="rect">
            <a:avLst/>
          </a:prstGeom>
          <a:noFill/>
        </p:spPr>
        <p:txBody>
          <a:bodyPr vert="horz" wrap="square" rtlCol="0" anchor="ctr">
            <a:spAutoFit/>
          </a:bodyPr>
          <a:lstStyle/>
          <a:p>
            <a:r>
              <a:rPr lang="en-US" altLang="zh-CN" sz="2400" b="1" spc="300" dirty="0">
                <a:solidFill>
                  <a:srgbClr val="00B0F0">
                    <a:lumMod val="75000"/>
                  </a:srgbClr>
                </a:solidFill>
                <a:latin typeface="Lucida Calligraphy" panose="03010101010101010101" pitchFamily="66" charset="0"/>
                <a:ea typeface="微软雅黑" panose="020B0503020204020204" pitchFamily="34" charset="-122"/>
              </a:rPr>
              <a:t>Life is </a:t>
            </a:r>
            <a:r>
              <a:rPr lang="en-US" altLang="zh-CN" sz="2400" b="1" spc="300" dirty="0" err="1">
                <a:solidFill>
                  <a:srgbClr val="00B0F0">
                    <a:lumMod val="75000"/>
                  </a:srgbClr>
                </a:solidFill>
                <a:latin typeface="Lucida Calligraphy" panose="03010101010101010101" pitchFamily="66" charset="0"/>
                <a:ea typeface="微软雅黑" panose="020B0503020204020204" pitchFamily="34" charset="-122"/>
              </a:rPr>
              <a:t>short,you</a:t>
            </a:r>
            <a:r>
              <a:rPr lang="en-US" altLang="zh-CN" sz="2400" b="1" spc="300" dirty="0">
                <a:solidFill>
                  <a:srgbClr val="00B0F0">
                    <a:lumMod val="75000"/>
                  </a:srgbClr>
                </a:solidFill>
                <a:latin typeface="Lucida Calligraphy" panose="03010101010101010101" pitchFamily="66" charset="0"/>
                <a:ea typeface="微软雅黑" panose="020B0503020204020204" pitchFamily="34" charset="-122"/>
              </a:rPr>
              <a:t> need Python.</a:t>
            </a:r>
            <a:endParaRPr lang="zh-CN" altLang="en-US" sz="2400" b="1" spc="300" dirty="0">
              <a:solidFill>
                <a:srgbClr val="00B0F0">
                  <a:lumMod val="75000"/>
                </a:srgbClr>
              </a:solidFill>
              <a:latin typeface="Lucida Calligraphy" panose="03010101010101010101" pitchFamily="66" charset="0"/>
              <a:ea typeface="微软雅黑" panose="020B0503020204020204" pitchFamily="34" charset="-122"/>
            </a:endParaRPr>
          </a:p>
        </p:txBody>
      </p:sp>
      <p:sp>
        <p:nvSpPr>
          <p:cNvPr id="38" name="椭圆 37"/>
          <p:cNvSpPr/>
          <p:nvPr/>
        </p:nvSpPr>
        <p:spPr>
          <a:xfrm>
            <a:off x="10704748" y="2884032"/>
            <a:ext cx="201838" cy="221673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grpSp>
        <p:nvGrpSpPr>
          <p:cNvPr id="2" name="组合 1"/>
          <p:cNvGrpSpPr/>
          <p:nvPr/>
        </p:nvGrpSpPr>
        <p:grpSpPr>
          <a:xfrm>
            <a:off x="0" y="1488305"/>
            <a:ext cx="12346965" cy="2682967"/>
            <a:chOff x="0" y="1488305"/>
            <a:chExt cx="12346965" cy="2682967"/>
          </a:xfrm>
        </p:grpSpPr>
        <p:grpSp>
          <p:nvGrpSpPr>
            <p:cNvPr id="10" name="组合 9"/>
            <p:cNvGrpSpPr/>
            <p:nvPr/>
          </p:nvGrpSpPr>
          <p:grpSpPr>
            <a:xfrm>
              <a:off x="0" y="1644036"/>
              <a:ext cx="11836957" cy="2527236"/>
              <a:chOff x="15631" y="2068206"/>
              <a:chExt cx="9733499" cy="2527236"/>
            </a:xfrm>
          </p:grpSpPr>
          <p:sp>
            <p:nvSpPr>
              <p:cNvPr id="11" name="矩形 10"/>
              <p:cNvSpPr/>
              <p:nvPr/>
            </p:nvSpPr>
            <p:spPr>
              <a:xfrm>
                <a:off x="15631" y="3261756"/>
                <a:ext cx="9733499" cy="332509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3200"/>
              </a:p>
            </p:txBody>
          </p:sp>
          <p:grpSp>
            <p:nvGrpSpPr>
              <p:cNvPr id="12" name="组合 11"/>
              <p:cNvGrpSpPr/>
              <p:nvPr/>
            </p:nvGrpSpPr>
            <p:grpSpPr>
              <a:xfrm>
                <a:off x="858491" y="2276872"/>
                <a:ext cx="165971" cy="1261975"/>
                <a:chOff x="643356" y="1707653"/>
                <a:chExt cx="166255" cy="946481"/>
              </a:xfrm>
            </p:grpSpPr>
            <p:sp>
              <p:nvSpPr>
                <p:cNvPr id="34" name="椭圆 33"/>
                <p:cNvSpPr/>
                <p:nvPr/>
              </p:nvSpPr>
              <p:spPr>
                <a:xfrm>
                  <a:off x="643356" y="2487879"/>
                  <a:ext cx="166255" cy="166255"/>
                </a:xfrm>
                <a:prstGeom prst="ellipse">
                  <a:avLst/>
                </a:prstGeom>
                <a:solidFill>
                  <a:srgbClr val="00B050"/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 sz="3200">
                    <a:solidFill>
                      <a:srgbClr val="00B050"/>
                    </a:solidFill>
                  </a:endParaRPr>
                </a:p>
              </p:txBody>
            </p:sp>
            <p:cxnSp>
              <p:nvCxnSpPr>
                <p:cNvPr id="35" name="直线连接符 20"/>
                <p:cNvCxnSpPr>
                  <a:stCxn id="34" idx="0"/>
                </p:cNvCxnSpPr>
                <p:nvPr/>
              </p:nvCxnSpPr>
              <p:spPr>
                <a:xfrm flipV="1">
                  <a:off x="726484" y="1707653"/>
                  <a:ext cx="1" cy="780226"/>
                </a:xfrm>
                <a:prstGeom prst="line">
                  <a:avLst/>
                </a:prstGeom>
                <a:ln w="19050">
                  <a:solidFill>
                    <a:srgbClr val="00B050"/>
                  </a:solidFill>
                  <a:tailEnd type="oval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3" name="矩形 12"/>
              <p:cNvSpPr/>
              <p:nvPr/>
            </p:nvSpPr>
            <p:spPr>
              <a:xfrm>
                <a:off x="1080136" y="2612357"/>
                <a:ext cx="1531892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b="1" dirty="0">
                    <a:solidFill>
                      <a:schemeClr val="accent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荷兰人</a:t>
                </a:r>
                <a:r>
                  <a:rPr lang="en-US" altLang="zh-CN" b="1" dirty="0">
                    <a:solidFill>
                      <a:schemeClr val="accent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Guido</a:t>
                </a:r>
                <a:r>
                  <a:rPr lang="zh-CN" altLang="en-US" b="1" dirty="0">
                    <a:solidFill>
                      <a:schemeClr val="accent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发明</a:t>
                </a:r>
                <a:endParaRPr lang="zh-CN" altLang="en-US" sz="18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4" name="矩形 13"/>
              <p:cNvSpPr/>
              <p:nvPr/>
            </p:nvSpPr>
            <p:spPr>
              <a:xfrm>
                <a:off x="1080133" y="2079377"/>
                <a:ext cx="1361716" cy="584775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r>
                  <a:rPr lang="en-US" altLang="zh-CN" sz="3200" b="1" dirty="0">
                    <a:solidFill>
                      <a:srgbClr val="00B050"/>
                    </a:solidFill>
                    <a:latin typeface="Century Gothic" panose="020B0502020202020204"/>
                    <a:ea typeface="微软雅黑" panose="020B0503020204020204" pitchFamily="34" charset="-122"/>
                  </a:rPr>
                  <a:t>1989</a:t>
                </a:r>
                <a:endParaRPr lang="zh-CN" altLang="en-US" sz="3200" b="1" dirty="0">
                  <a:solidFill>
                    <a:srgbClr val="00B050"/>
                  </a:solidFill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15" name="组合 14"/>
              <p:cNvGrpSpPr/>
              <p:nvPr/>
            </p:nvGrpSpPr>
            <p:grpSpPr>
              <a:xfrm>
                <a:off x="1631503" y="3317172"/>
                <a:ext cx="165971" cy="1187170"/>
                <a:chOff x="2525772" y="2487879"/>
                <a:chExt cx="166255" cy="890378"/>
              </a:xfrm>
            </p:grpSpPr>
            <p:sp>
              <p:nvSpPr>
                <p:cNvPr id="31" name="椭圆 30"/>
                <p:cNvSpPr/>
                <p:nvPr/>
              </p:nvSpPr>
              <p:spPr>
                <a:xfrm>
                  <a:off x="2525772" y="2487879"/>
                  <a:ext cx="166255" cy="166255"/>
                </a:xfrm>
                <a:prstGeom prst="ellipse">
                  <a:avLst/>
                </a:prstGeom>
                <a:solidFill>
                  <a:srgbClr val="FFC000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 sz="3200"/>
                </a:p>
              </p:txBody>
            </p:sp>
            <p:cxnSp>
              <p:nvCxnSpPr>
                <p:cNvPr id="33" name="直线连接符 54"/>
                <p:cNvCxnSpPr/>
                <p:nvPr/>
              </p:nvCxnSpPr>
              <p:spPr>
                <a:xfrm>
                  <a:off x="2608900" y="2644980"/>
                  <a:ext cx="0" cy="733277"/>
                </a:xfrm>
                <a:prstGeom prst="line">
                  <a:avLst/>
                </a:prstGeom>
                <a:ln w="19050">
                  <a:solidFill>
                    <a:srgbClr val="FFC000"/>
                  </a:solidFill>
                  <a:tailEnd type="oval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6" name="矩形 15"/>
              <p:cNvSpPr/>
              <p:nvPr/>
            </p:nvSpPr>
            <p:spPr>
              <a:xfrm>
                <a:off x="2027006" y="4124687"/>
                <a:ext cx="1248849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b="1" dirty="0">
                    <a:solidFill>
                      <a:schemeClr val="accent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正式发布</a:t>
                </a:r>
                <a:endParaRPr lang="zh-CN" altLang="en-US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7" name="矩形 16"/>
              <p:cNvSpPr/>
              <p:nvPr/>
            </p:nvSpPr>
            <p:spPr>
              <a:xfrm>
                <a:off x="2027004" y="3647478"/>
                <a:ext cx="1401996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sz="3200" b="1" dirty="0">
                    <a:solidFill>
                      <a:srgbClr val="FFC000"/>
                    </a:solidFill>
                    <a:latin typeface="Century Gothic" panose="020B0502020202020204"/>
                    <a:ea typeface="微软雅黑" panose="020B0503020204020204" pitchFamily="34" charset="-122"/>
                  </a:rPr>
                  <a:t>1991</a:t>
                </a:r>
                <a:endParaRPr lang="zh-CN" altLang="en-US" sz="3200" b="1" dirty="0">
                  <a:solidFill>
                    <a:srgbClr val="FFC000"/>
                  </a:solidFill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18" name="组合 17"/>
              <p:cNvGrpSpPr/>
              <p:nvPr/>
            </p:nvGrpSpPr>
            <p:grpSpPr>
              <a:xfrm>
                <a:off x="5015879" y="2204863"/>
                <a:ext cx="165971" cy="1323332"/>
                <a:chOff x="4408188" y="1661635"/>
                <a:chExt cx="166255" cy="992499"/>
              </a:xfrm>
            </p:grpSpPr>
            <p:sp>
              <p:nvSpPr>
                <p:cNvPr id="29" name="椭圆 28"/>
                <p:cNvSpPr/>
                <p:nvPr/>
              </p:nvSpPr>
              <p:spPr>
                <a:xfrm>
                  <a:off x="4408188" y="2487879"/>
                  <a:ext cx="166255" cy="166255"/>
                </a:xfrm>
                <a:prstGeom prst="ellipse">
                  <a:avLst/>
                </a:prstGeom>
                <a:solidFill>
                  <a:srgbClr val="00B0F0"/>
                </a:solidFill>
                <a:ln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 sz="3200"/>
                </a:p>
              </p:txBody>
            </p:sp>
            <p:cxnSp>
              <p:nvCxnSpPr>
                <p:cNvPr id="30" name="直线连接符 58"/>
                <p:cNvCxnSpPr/>
                <p:nvPr/>
              </p:nvCxnSpPr>
              <p:spPr>
                <a:xfrm flipV="1">
                  <a:off x="4491315" y="1661635"/>
                  <a:ext cx="1" cy="826244"/>
                </a:xfrm>
                <a:prstGeom prst="line">
                  <a:avLst/>
                </a:prstGeom>
                <a:ln w="19050">
                  <a:solidFill>
                    <a:srgbClr val="00B0F0"/>
                  </a:solidFill>
                  <a:tailEnd type="oval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9" name="矩形 18"/>
              <p:cNvSpPr/>
              <p:nvPr/>
            </p:nvSpPr>
            <p:spPr>
              <a:xfrm>
                <a:off x="5237524" y="2689686"/>
                <a:ext cx="1926764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b="1" dirty="0">
                    <a:solidFill>
                      <a:schemeClr val="accent6"/>
                    </a:solidFill>
                    <a:latin typeface="Century Gothic" panose="020B0502020202020204"/>
                    <a:ea typeface="微软雅黑" panose="020B0503020204020204" pitchFamily="34" charset="-122"/>
                  </a:rPr>
                  <a:t>Python2.0</a:t>
                </a:r>
                <a:r>
                  <a:rPr lang="zh-CN" altLang="en-US" b="1" dirty="0">
                    <a:solidFill>
                      <a:schemeClr val="accent6"/>
                    </a:solidFill>
                    <a:latin typeface="Century Gothic" panose="020B0502020202020204"/>
                    <a:ea typeface="微软雅黑" panose="020B0503020204020204" pitchFamily="34" charset="-122"/>
                  </a:rPr>
                  <a:t>发布</a:t>
                </a:r>
                <a:endParaRPr lang="zh-CN" altLang="en-US" sz="1800" b="1" dirty="0">
                  <a:solidFill>
                    <a:schemeClr val="accent6"/>
                  </a:solidFill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23" name="矩形 22"/>
              <p:cNvSpPr/>
              <p:nvPr/>
            </p:nvSpPr>
            <p:spPr>
              <a:xfrm>
                <a:off x="5237524" y="2068206"/>
                <a:ext cx="1134676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sz="3200" b="1" dirty="0">
                    <a:solidFill>
                      <a:srgbClr val="00B0F0"/>
                    </a:solidFill>
                    <a:latin typeface="Century Gothic" panose="020B0502020202020204"/>
                    <a:ea typeface="微软雅黑" panose="020B0503020204020204" pitchFamily="34" charset="-122"/>
                  </a:rPr>
                  <a:t>2000</a:t>
                </a:r>
                <a:endParaRPr lang="zh-CN" altLang="en-US" sz="3200" b="1" dirty="0">
                  <a:solidFill>
                    <a:srgbClr val="00B0F0"/>
                  </a:solidFill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24" name="组合 23"/>
              <p:cNvGrpSpPr/>
              <p:nvPr/>
            </p:nvGrpSpPr>
            <p:grpSpPr>
              <a:xfrm>
                <a:off x="6762190" y="3319131"/>
                <a:ext cx="165971" cy="1185210"/>
                <a:chOff x="6290604" y="2487879"/>
                <a:chExt cx="166255" cy="888908"/>
              </a:xfrm>
            </p:grpSpPr>
            <p:sp>
              <p:nvSpPr>
                <p:cNvPr id="27" name="椭圆 26"/>
                <p:cNvSpPr/>
                <p:nvPr/>
              </p:nvSpPr>
              <p:spPr>
                <a:xfrm>
                  <a:off x="6290604" y="2487879"/>
                  <a:ext cx="166255" cy="166255"/>
                </a:xfrm>
                <a:prstGeom prst="ellipse">
                  <a:avLst/>
                </a:prstGeom>
                <a:solidFill>
                  <a:schemeClr val="accent5">
                    <a:lumMod val="25000"/>
                  </a:schemeClr>
                </a:solidFill>
                <a:ln>
                  <a:solidFill>
                    <a:schemeClr val="accent5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 sz="3200"/>
                </a:p>
              </p:txBody>
            </p:sp>
            <p:cxnSp>
              <p:nvCxnSpPr>
                <p:cNvPr id="28" name="直线连接符 62"/>
                <p:cNvCxnSpPr/>
                <p:nvPr/>
              </p:nvCxnSpPr>
              <p:spPr>
                <a:xfrm>
                  <a:off x="6373731" y="2644980"/>
                  <a:ext cx="1" cy="731807"/>
                </a:xfrm>
                <a:prstGeom prst="line">
                  <a:avLst/>
                </a:prstGeom>
                <a:ln w="19050">
                  <a:solidFill>
                    <a:schemeClr val="accent5">
                      <a:lumMod val="25000"/>
                    </a:schemeClr>
                  </a:solidFill>
                  <a:tailEnd type="oval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5" name="矩形 24"/>
              <p:cNvSpPr/>
              <p:nvPr/>
            </p:nvSpPr>
            <p:spPr>
              <a:xfrm>
                <a:off x="6990282" y="4226110"/>
                <a:ext cx="1830189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b="1" dirty="0">
                    <a:solidFill>
                      <a:schemeClr val="accent6"/>
                    </a:solidFill>
                    <a:latin typeface="Century Gothic" panose="020B0502020202020204"/>
                    <a:ea typeface="微软雅黑" panose="020B0503020204020204" pitchFamily="34" charset="-122"/>
                  </a:rPr>
                  <a:t>Python3.0</a:t>
                </a:r>
                <a:r>
                  <a:rPr lang="zh-CN" altLang="en-US" b="1" dirty="0">
                    <a:solidFill>
                      <a:schemeClr val="accent6"/>
                    </a:solidFill>
                    <a:latin typeface="Century Gothic" panose="020B0502020202020204"/>
                    <a:ea typeface="微软雅黑" panose="020B0503020204020204" pitchFamily="34" charset="-122"/>
                  </a:rPr>
                  <a:t>发布</a:t>
                </a:r>
                <a:endParaRPr lang="zh-CN" altLang="en-US" sz="1800" b="1" dirty="0">
                  <a:solidFill>
                    <a:schemeClr val="accent6"/>
                  </a:solidFill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26" name="矩形 25"/>
              <p:cNvSpPr/>
              <p:nvPr/>
            </p:nvSpPr>
            <p:spPr>
              <a:xfrm>
                <a:off x="6983835" y="3669252"/>
                <a:ext cx="1222044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sz="3200" b="1" dirty="0">
                    <a:solidFill>
                      <a:schemeClr val="accent5">
                        <a:lumMod val="25000"/>
                      </a:schemeClr>
                    </a:solidFill>
                    <a:latin typeface="Century Gothic" panose="020B0502020202020204"/>
                    <a:ea typeface="微软雅黑" panose="020B0503020204020204" pitchFamily="34" charset="-122"/>
                  </a:rPr>
                  <a:t>2008</a:t>
                </a:r>
                <a:endParaRPr lang="zh-CN" altLang="en-US" sz="3200" b="1" dirty="0">
                  <a:solidFill>
                    <a:schemeClr val="accent5">
                      <a:lumMod val="25000"/>
                    </a:schemeClr>
                  </a:solidFill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</p:grpSp>
        <p:cxnSp>
          <p:nvCxnSpPr>
            <p:cNvPr id="39" name="直线连接符 58"/>
            <p:cNvCxnSpPr/>
            <p:nvPr/>
          </p:nvCxnSpPr>
          <p:spPr>
            <a:xfrm flipV="1">
              <a:off x="10805666" y="1782373"/>
              <a:ext cx="1" cy="1101659"/>
            </a:xfrm>
            <a:prstGeom prst="line">
              <a:avLst/>
            </a:prstGeom>
            <a:ln w="19050">
              <a:solidFill>
                <a:schemeClr val="accent5">
                  <a:lumMod val="75000"/>
                </a:schemeClr>
              </a:solidFill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矩形 39"/>
            <p:cNvSpPr/>
            <p:nvPr/>
          </p:nvSpPr>
          <p:spPr>
            <a:xfrm>
              <a:off x="10897451" y="2245159"/>
              <a:ext cx="129455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b="1" dirty="0" err="1">
                  <a:solidFill>
                    <a:schemeClr val="accent5">
                      <a:lumMod val="75000"/>
                    </a:schemeClr>
                  </a:solidFill>
                  <a:latin typeface="Century Gothic" panose="020B0502020202020204"/>
                  <a:ea typeface="微软雅黑" panose="020B0503020204020204" pitchFamily="34" charset="-122"/>
                </a:rPr>
                <a:t>Python3.7</a:t>
              </a:r>
              <a:endParaRPr lang="zh-CN" altLang="en-US" sz="1800" b="1" dirty="0">
                <a:solidFill>
                  <a:schemeClr val="accent5">
                    <a:lumMod val="75000"/>
                  </a:schemeClr>
                </a:solidFill>
                <a:latin typeface="Century Gothic" panose="020B0502020202020204"/>
                <a:ea typeface="微软雅黑" panose="020B0503020204020204" pitchFamily="34" charset="-122"/>
              </a:endParaRPr>
            </a:p>
          </p:txBody>
        </p:sp>
        <p:sp>
          <p:nvSpPr>
            <p:cNvPr id="41" name="矩形 40"/>
            <p:cNvSpPr/>
            <p:nvPr/>
          </p:nvSpPr>
          <p:spPr>
            <a:xfrm>
              <a:off x="10967080" y="1488305"/>
              <a:ext cx="1379885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3200" b="1" dirty="0">
                  <a:solidFill>
                    <a:schemeClr val="accent5">
                      <a:lumMod val="75000"/>
                    </a:schemeClr>
                  </a:solidFill>
                  <a:latin typeface="Century Gothic" panose="020B0502020202020204"/>
                  <a:ea typeface="微软雅黑" panose="020B0503020204020204" pitchFamily="34" charset="-122"/>
                </a:rPr>
                <a:t>2018</a:t>
              </a:r>
              <a:endParaRPr lang="zh-CN" altLang="en-US" sz="3200" b="1" dirty="0">
                <a:solidFill>
                  <a:schemeClr val="accent5">
                    <a:lumMod val="75000"/>
                  </a:schemeClr>
                </a:solidFill>
                <a:latin typeface="Century Gothic" panose="020B0502020202020204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/>
          <p:cNvGrpSpPr/>
          <p:nvPr/>
        </p:nvGrpSpPr>
        <p:grpSpPr>
          <a:xfrm>
            <a:off x="170320" y="203448"/>
            <a:ext cx="6511833" cy="504056"/>
            <a:chOff x="169526" y="203448"/>
            <a:chExt cx="6511833" cy="504056"/>
          </a:xfrm>
        </p:grpSpPr>
        <p:sp>
          <p:nvSpPr>
            <p:cNvPr id="4" name="TextBox 3"/>
            <p:cNvSpPr txBox="1"/>
            <p:nvPr/>
          </p:nvSpPr>
          <p:spPr>
            <a:xfrm>
              <a:off x="781172" y="245839"/>
              <a:ext cx="59001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spc="300" dirty="0">
                  <a:solidFill>
                    <a:srgbClr val="1E678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Python</a:t>
              </a:r>
              <a:r>
                <a:rPr lang="zh-CN" altLang="en-US" sz="2400" b="1" spc="300" dirty="0">
                  <a:solidFill>
                    <a:srgbClr val="1E678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语言的现状</a:t>
              </a:r>
              <a:endParaRPr lang="zh-CN" altLang="en-US" sz="2000" b="1" spc="300" dirty="0">
                <a:solidFill>
                  <a:srgbClr val="1E6787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56" name="组合 55"/>
            <p:cNvGrpSpPr/>
            <p:nvPr/>
          </p:nvGrpSpPr>
          <p:grpSpPr>
            <a:xfrm>
              <a:off x="169526" y="203448"/>
              <a:ext cx="504056" cy="504056"/>
              <a:chOff x="11207774" y="442662"/>
              <a:chExt cx="504056" cy="504056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57" name="椭圆 56"/>
              <p:cNvSpPr/>
              <p:nvPr/>
            </p:nvSpPr>
            <p:spPr>
              <a:xfrm>
                <a:off x="11351790" y="601230"/>
                <a:ext cx="216024" cy="216024"/>
              </a:xfrm>
              <a:prstGeom prst="ellipse">
                <a:avLst/>
              </a:prstGeom>
              <a:solidFill>
                <a:srgbClr val="B3DF63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Calibri" panose="020F050202020403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58" name="椭圆 57"/>
              <p:cNvSpPr/>
              <p:nvPr/>
            </p:nvSpPr>
            <p:spPr>
              <a:xfrm>
                <a:off x="11207774" y="442662"/>
                <a:ext cx="504056" cy="504056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Calibri" panose="020F0502020204030204"/>
                  <a:ea typeface="微软雅黑" panose="020B0503020204020204" pitchFamily="34" charset="-122"/>
                </a:endParaRPr>
              </a:p>
            </p:txBody>
          </p:sp>
        </p:grpSp>
        <p:cxnSp>
          <p:nvCxnSpPr>
            <p:cNvPr id="20" name="直接连接符 19"/>
            <p:cNvCxnSpPr/>
            <p:nvPr/>
          </p:nvCxnSpPr>
          <p:spPr>
            <a:xfrm>
              <a:off x="775303" y="707504"/>
              <a:ext cx="1833288" cy="0"/>
            </a:xfrm>
            <a:prstGeom prst="line">
              <a:avLst/>
            </a:prstGeom>
            <a:ln>
              <a:solidFill>
                <a:srgbClr val="B3DF6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2" name="图片 41"/>
          <p:cNvPicPr/>
          <p:nvPr/>
        </p:nvPicPr>
        <p:blipFill>
          <a:blip r:embed="rId1"/>
          <a:stretch>
            <a:fillRect/>
          </a:stretch>
        </p:blipFill>
        <p:spPr>
          <a:xfrm>
            <a:off x="422348" y="1863535"/>
            <a:ext cx="6439857" cy="2808939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2256256" y="4872167"/>
            <a:ext cx="188705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2018</a:t>
            </a:r>
            <a:r>
              <a:rPr lang="zh-CN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Times New Roman" panose="02020603050405020304" pitchFamily="18" charset="0"/>
              </a:rPr>
              <a:t>年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9</a:t>
            </a:r>
            <a:r>
              <a:rPr lang="zh-CN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Times New Roman" panose="02020603050405020304" pitchFamily="18" charset="0"/>
              </a:rPr>
              <a:t>月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Times New Roman" panose="02020603050405020304" pitchFamily="18" charset="0"/>
              </a:rPr>
              <a:t> </a:t>
            </a:r>
            <a:r>
              <a:rPr lang="en-US" altLang="zh-CN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Times New Roman" panose="02020603050405020304" pitchFamily="18" charset="0"/>
              </a:rPr>
              <a:t>T</a:t>
            </a:r>
            <a:r>
              <a:rPr lang="en-US" altLang="zh-CN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IOBE</a:t>
            </a:r>
            <a:r>
              <a:rPr lang="zh-CN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Times New Roman" panose="02020603050405020304" pitchFamily="18" charset="0"/>
              </a:rPr>
              <a:t>排行榜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6223" y="1863535"/>
            <a:ext cx="4792939" cy="41709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/>
          <p:cNvGrpSpPr/>
          <p:nvPr/>
        </p:nvGrpSpPr>
        <p:grpSpPr>
          <a:xfrm>
            <a:off x="170320" y="203448"/>
            <a:ext cx="5190653" cy="504056"/>
            <a:chOff x="169526" y="203448"/>
            <a:chExt cx="5190653" cy="504056"/>
          </a:xfrm>
        </p:grpSpPr>
        <p:sp>
          <p:nvSpPr>
            <p:cNvPr id="4" name="TextBox 3"/>
            <p:cNvSpPr txBox="1"/>
            <p:nvPr/>
          </p:nvSpPr>
          <p:spPr>
            <a:xfrm>
              <a:off x="781173" y="245839"/>
              <a:ext cx="457900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rgbClr val="1E678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计 算 机 基 础</a:t>
              </a:r>
              <a:r>
                <a:rPr lang="en-US" altLang="zh-CN" sz="2400" b="1" dirty="0">
                  <a:solidFill>
                    <a:srgbClr val="1E678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——</a:t>
              </a:r>
              <a:r>
                <a:rPr lang="zh-CN" altLang="en-US" sz="2000" b="1" dirty="0">
                  <a:solidFill>
                    <a:srgbClr val="1E678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软件和程序设计 </a:t>
              </a:r>
              <a:endParaRPr lang="zh-CN" altLang="en-US" sz="2000" b="1" dirty="0">
                <a:solidFill>
                  <a:srgbClr val="1E6787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56" name="组合 55"/>
            <p:cNvGrpSpPr/>
            <p:nvPr/>
          </p:nvGrpSpPr>
          <p:grpSpPr>
            <a:xfrm>
              <a:off x="169526" y="203448"/>
              <a:ext cx="504056" cy="504056"/>
              <a:chOff x="11207774" y="442662"/>
              <a:chExt cx="504056" cy="504056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57" name="椭圆 56"/>
              <p:cNvSpPr/>
              <p:nvPr/>
            </p:nvSpPr>
            <p:spPr>
              <a:xfrm>
                <a:off x="11351790" y="601230"/>
                <a:ext cx="216024" cy="216024"/>
              </a:xfrm>
              <a:prstGeom prst="ellipse">
                <a:avLst/>
              </a:prstGeom>
              <a:solidFill>
                <a:srgbClr val="B3DF63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Calibri" panose="020F050202020403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58" name="椭圆 57"/>
              <p:cNvSpPr/>
              <p:nvPr/>
            </p:nvSpPr>
            <p:spPr>
              <a:xfrm>
                <a:off x="11207774" y="442662"/>
                <a:ext cx="504056" cy="504056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Calibri" panose="020F0502020204030204"/>
                  <a:ea typeface="微软雅黑" panose="020B0503020204020204" pitchFamily="34" charset="-122"/>
                </a:endParaRPr>
              </a:p>
            </p:txBody>
          </p:sp>
        </p:grpSp>
        <p:cxnSp>
          <p:nvCxnSpPr>
            <p:cNvPr id="20" name="直接连接符 19"/>
            <p:cNvCxnSpPr/>
            <p:nvPr/>
          </p:nvCxnSpPr>
          <p:spPr>
            <a:xfrm>
              <a:off x="775303" y="707504"/>
              <a:ext cx="1833288" cy="0"/>
            </a:xfrm>
            <a:prstGeom prst="line">
              <a:avLst/>
            </a:prstGeom>
            <a:ln>
              <a:solidFill>
                <a:srgbClr val="B3DF6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1" name="Picture 5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4195" y="1688601"/>
            <a:ext cx="3943246" cy="49659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内容占位符 1"/>
          <p:cNvSpPr txBox="1"/>
          <p:nvPr/>
        </p:nvSpPr>
        <p:spPr>
          <a:xfrm>
            <a:off x="314336" y="1572413"/>
            <a:ext cx="7633345" cy="489585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  <a:defRPr/>
            </a:pPr>
            <a:r>
              <a:rPr lang="en-US" altLang="zh-CN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	Everybody in this country should learn how to program a computer, because it teaches you how to think.</a:t>
            </a:r>
            <a:endParaRPr lang="en-US" altLang="zh-CN" sz="44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marL="0" indent="0" algn="r">
              <a:lnSpc>
                <a:spcPct val="120000"/>
              </a:lnSpc>
              <a:buFont typeface="Arial" panose="020B0604020202020204" pitchFamily="34" charset="0"/>
              <a:buNone/>
              <a:defRPr/>
            </a:pPr>
            <a:r>
              <a:rPr lang="en-US" altLang="zh-CN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                          	Steve Jobs</a:t>
            </a:r>
            <a:endParaRPr lang="en-US" altLang="zh-CN" sz="44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DFF"/>
              </a:clrFrom>
              <a:clrTo>
                <a:srgbClr val="FFFD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1" y="0"/>
            <a:ext cx="12192001" cy="6870567"/>
          </a:xfrm>
          <a:prstGeom prst="rect">
            <a:avLst/>
          </a:prstGeom>
        </p:spPr>
      </p:pic>
      <p:sp>
        <p:nvSpPr>
          <p:cNvPr id="24" name="TextBox 1"/>
          <p:cNvSpPr txBox="1"/>
          <p:nvPr/>
        </p:nvSpPr>
        <p:spPr>
          <a:xfrm>
            <a:off x="2758231" y="2752857"/>
            <a:ext cx="732405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800" b="1" dirty="0">
                <a:ln w="12700">
                  <a:noFill/>
                  <a:prstDash val="solid"/>
                </a:ln>
                <a:solidFill>
                  <a:prstClr val="white"/>
                </a:solidFill>
                <a:effectLst>
                  <a:outerShdw dist="50800" dir="4800000" algn="tl" rotWithShape="0">
                    <a:srgbClr val="000000">
                      <a:alpha val="40000"/>
                    </a:srgbClr>
                  </a:outerShdw>
                </a:effectLst>
                <a:latin typeface="造字工房尚黑（非商用）细体" pitchFamily="50" charset="-122"/>
                <a:ea typeface="造字工房尚黑（非商用）细体" pitchFamily="50" charset="-122"/>
              </a:rPr>
              <a:t>Python</a:t>
            </a:r>
            <a:r>
              <a:rPr lang="zh-CN" altLang="en-US" sz="4800" b="1" dirty="0">
                <a:ln w="12700">
                  <a:noFill/>
                  <a:prstDash val="solid"/>
                </a:ln>
                <a:solidFill>
                  <a:prstClr val="white"/>
                </a:solidFill>
                <a:effectLst>
                  <a:outerShdw dist="50800" dir="4800000" algn="tl" rotWithShape="0">
                    <a:srgbClr val="000000">
                      <a:alpha val="40000"/>
                    </a:srgbClr>
                  </a:outerShdw>
                </a:effectLst>
                <a:latin typeface="造字工房尚黑（非商用）细体" pitchFamily="50" charset="-122"/>
                <a:ea typeface="造字工房尚黑（非商用）细体" pitchFamily="50" charset="-122"/>
              </a:rPr>
              <a:t>语言的应用和特性</a:t>
            </a:r>
            <a:endParaRPr lang="zh-CN" altLang="en-US" sz="4800" b="1" dirty="0">
              <a:ln w="12700">
                <a:noFill/>
                <a:prstDash val="solid"/>
              </a:ln>
              <a:solidFill>
                <a:prstClr val="white"/>
              </a:solidFill>
              <a:effectLst>
                <a:outerShdw dist="50800" dir="4800000" algn="tl" rotWithShape="0">
                  <a:srgbClr val="000000">
                    <a:alpha val="40000"/>
                  </a:srgbClr>
                </a:outerShdw>
              </a:effectLst>
              <a:latin typeface="造字工房尚黑（非商用）细体" pitchFamily="50" charset="-122"/>
              <a:ea typeface="造字工房尚黑（非商用）细体" pitchFamily="50" charset="-122"/>
            </a:endParaRPr>
          </a:p>
        </p:txBody>
      </p:sp>
      <p:grpSp>
        <p:nvGrpSpPr>
          <p:cNvPr id="25" name="Group 5"/>
          <p:cNvGrpSpPr/>
          <p:nvPr/>
        </p:nvGrpSpPr>
        <p:grpSpPr>
          <a:xfrm>
            <a:off x="8825614" y="4241498"/>
            <a:ext cx="2169488" cy="2175406"/>
            <a:chOff x="5292553" y="3355717"/>
            <a:chExt cx="1711365" cy="2494000"/>
          </a:xfrm>
          <a:solidFill>
            <a:schemeClr val="bg1">
              <a:lumMod val="95000"/>
            </a:schemeClr>
          </a:solidFill>
        </p:grpSpPr>
        <p:sp>
          <p:nvSpPr>
            <p:cNvPr id="26" name="Rectangle 5"/>
            <p:cNvSpPr>
              <a:spLocks noChangeArrowheads="1"/>
            </p:cNvSpPr>
            <p:nvPr/>
          </p:nvSpPr>
          <p:spPr bwMode="auto">
            <a:xfrm>
              <a:off x="5292553" y="3573075"/>
              <a:ext cx="992082" cy="190188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</a:ln>
          </p:spPr>
          <p:txBody>
            <a:bodyPr vert="horz" wrap="square" lIns="86687" tIns="43344" rIns="86687" bIns="43344" numCol="1" anchor="t" anchorCtr="0" compatLnSpc="1"/>
            <a:lstStyle/>
            <a:p>
              <a:endParaRPr lang="en-US" sz="1705">
                <a:solidFill>
                  <a:prstClr val="black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27" name="Rectangle 6"/>
            <p:cNvSpPr>
              <a:spLocks noChangeArrowheads="1"/>
            </p:cNvSpPr>
            <p:nvPr/>
          </p:nvSpPr>
          <p:spPr bwMode="auto">
            <a:xfrm>
              <a:off x="5402008" y="4624848"/>
              <a:ext cx="804223" cy="291104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</a:ln>
          </p:spPr>
          <p:txBody>
            <a:bodyPr vert="horz" wrap="square" lIns="86687" tIns="43344" rIns="86687" bIns="43344" numCol="1" anchor="t" anchorCtr="0" compatLnSpc="1"/>
            <a:lstStyle/>
            <a:p>
              <a:endParaRPr lang="en-US" sz="1705">
                <a:solidFill>
                  <a:prstClr val="black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28" name="Rectangle 7"/>
            <p:cNvSpPr>
              <a:spLocks noChangeArrowheads="1"/>
            </p:cNvSpPr>
            <p:nvPr/>
          </p:nvSpPr>
          <p:spPr bwMode="auto">
            <a:xfrm>
              <a:off x="5471873" y="3355717"/>
              <a:ext cx="1124825" cy="219686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</a:ln>
          </p:spPr>
          <p:txBody>
            <a:bodyPr vert="horz" wrap="square" lIns="86687" tIns="43344" rIns="86687" bIns="43344" numCol="1" anchor="t" anchorCtr="0" compatLnSpc="1"/>
            <a:lstStyle/>
            <a:p>
              <a:endParaRPr lang="en-US" sz="1705">
                <a:solidFill>
                  <a:prstClr val="black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29" name="Rectangle 8"/>
            <p:cNvSpPr>
              <a:spLocks noChangeArrowheads="1"/>
            </p:cNvSpPr>
            <p:nvPr/>
          </p:nvSpPr>
          <p:spPr bwMode="auto">
            <a:xfrm>
              <a:off x="5382601" y="3902993"/>
              <a:ext cx="1127154" cy="78404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</a:ln>
          </p:spPr>
          <p:txBody>
            <a:bodyPr vert="horz" wrap="square" lIns="86687" tIns="43344" rIns="86687" bIns="43344" numCol="1" anchor="t" anchorCtr="0" compatLnSpc="1"/>
            <a:lstStyle/>
            <a:p>
              <a:endParaRPr lang="en-US" sz="1705">
                <a:solidFill>
                  <a:prstClr val="black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30" name="Rectangle 9"/>
            <p:cNvSpPr>
              <a:spLocks noChangeArrowheads="1"/>
            </p:cNvSpPr>
            <p:nvPr/>
          </p:nvSpPr>
          <p:spPr bwMode="auto">
            <a:xfrm>
              <a:off x="5592196" y="3981397"/>
              <a:ext cx="1004502" cy="114113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</a:ln>
          </p:spPr>
          <p:txBody>
            <a:bodyPr vert="horz" wrap="square" lIns="86687" tIns="43344" rIns="86687" bIns="43344" numCol="1" anchor="t" anchorCtr="0" compatLnSpc="1"/>
            <a:lstStyle/>
            <a:p>
              <a:endParaRPr lang="en-US" sz="1705">
                <a:solidFill>
                  <a:prstClr val="black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31" name="Rectangle 10"/>
            <p:cNvSpPr>
              <a:spLocks noChangeArrowheads="1"/>
            </p:cNvSpPr>
            <p:nvPr/>
          </p:nvSpPr>
          <p:spPr bwMode="auto">
            <a:xfrm>
              <a:off x="5471873" y="4093379"/>
              <a:ext cx="874864" cy="73746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</a:ln>
          </p:spPr>
          <p:txBody>
            <a:bodyPr vert="horz" wrap="square" lIns="86687" tIns="43344" rIns="86687" bIns="43344" numCol="1" anchor="t" anchorCtr="0" compatLnSpc="1"/>
            <a:lstStyle/>
            <a:p>
              <a:endParaRPr lang="en-US" sz="1705">
                <a:solidFill>
                  <a:prstClr val="black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33" name="Rectangle 11"/>
            <p:cNvSpPr>
              <a:spLocks noChangeArrowheads="1"/>
            </p:cNvSpPr>
            <p:nvPr/>
          </p:nvSpPr>
          <p:spPr bwMode="auto">
            <a:xfrm>
              <a:off x="5592196" y="4166845"/>
              <a:ext cx="1026238" cy="254619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</a:ln>
          </p:spPr>
          <p:txBody>
            <a:bodyPr vert="horz" wrap="square" lIns="86687" tIns="43344" rIns="86687" bIns="43344" numCol="1" anchor="t" anchorCtr="0" compatLnSpc="1"/>
            <a:lstStyle/>
            <a:p>
              <a:endParaRPr lang="en-US" sz="1705">
                <a:solidFill>
                  <a:prstClr val="black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34" name="Rectangle 12"/>
            <p:cNvSpPr>
              <a:spLocks noChangeArrowheads="1"/>
            </p:cNvSpPr>
            <p:nvPr/>
          </p:nvSpPr>
          <p:spPr bwMode="auto">
            <a:xfrm>
              <a:off x="5570460" y="4915952"/>
              <a:ext cx="902034" cy="52011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</a:ln>
          </p:spPr>
          <p:txBody>
            <a:bodyPr vert="horz" wrap="square" lIns="86687" tIns="43344" rIns="86687" bIns="43344" numCol="1" anchor="t" anchorCtr="0" compatLnSpc="1"/>
            <a:lstStyle/>
            <a:p>
              <a:endParaRPr lang="en-US" sz="1705">
                <a:solidFill>
                  <a:prstClr val="black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35" name="Rectangle 13"/>
            <p:cNvSpPr>
              <a:spLocks noChangeArrowheads="1"/>
            </p:cNvSpPr>
            <p:nvPr/>
          </p:nvSpPr>
          <p:spPr bwMode="auto">
            <a:xfrm>
              <a:off x="5690783" y="4967962"/>
              <a:ext cx="693215" cy="141282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</a:ln>
          </p:spPr>
          <p:txBody>
            <a:bodyPr vert="horz" wrap="square" lIns="86687" tIns="43344" rIns="86687" bIns="43344" numCol="1" anchor="t" anchorCtr="0" compatLnSpc="1"/>
            <a:lstStyle/>
            <a:p>
              <a:endParaRPr lang="en-US" sz="1705">
                <a:solidFill>
                  <a:prstClr val="black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36" name="Rectangle 14"/>
            <p:cNvSpPr>
              <a:spLocks noChangeArrowheads="1"/>
            </p:cNvSpPr>
            <p:nvPr/>
          </p:nvSpPr>
          <p:spPr bwMode="auto">
            <a:xfrm>
              <a:off x="5409771" y="5109245"/>
              <a:ext cx="936966" cy="234436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</a:ln>
          </p:spPr>
          <p:txBody>
            <a:bodyPr vert="horz" wrap="square" lIns="86687" tIns="43344" rIns="86687" bIns="43344" numCol="1" anchor="t" anchorCtr="0" compatLnSpc="1"/>
            <a:lstStyle/>
            <a:p>
              <a:endParaRPr lang="en-US" sz="1705">
                <a:solidFill>
                  <a:prstClr val="black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37" name="Rectangle 16"/>
            <p:cNvSpPr>
              <a:spLocks noChangeArrowheads="1"/>
            </p:cNvSpPr>
            <p:nvPr/>
          </p:nvSpPr>
          <p:spPr bwMode="auto">
            <a:xfrm>
              <a:off x="5632562" y="5343680"/>
              <a:ext cx="877193" cy="114113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</a:ln>
          </p:spPr>
          <p:txBody>
            <a:bodyPr vert="horz" wrap="square" lIns="86687" tIns="43344" rIns="86687" bIns="43344" numCol="1" anchor="t" anchorCtr="0" compatLnSpc="1"/>
            <a:lstStyle/>
            <a:p>
              <a:endParaRPr lang="en-US" sz="1705">
                <a:solidFill>
                  <a:prstClr val="black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38" name="Rectangle 17"/>
            <p:cNvSpPr>
              <a:spLocks noChangeArrowheads="1"/>
            </p:cNvSpPr>
            <p:nvPr/>
          </p:nvSpPr>
          <p:spPr bwMode="auto">
            <a:xfrm>
              <a:off x="5340682" y="5458288"/>
              <a:ext cx="823630" cy="166900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</a:ln>
          </p:spPr>
          <p:txBody>
            <a:bodyPr vert="horz" wrap="square" lIns="86687" tIns="43344" rIns="86687" bIns="43344" numCol="1" anchor="t" anchorCtr="0" compatLnSpc="1"/>
            <a:lstStyle/>
            <a:p>
              <a:endParaRPr lang="en-US" sz="1705">
                <a:solidFill>
                  <a:prstClr val="black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40" name="Rectangle 18"/>
            <p:cNvSpPr>
              <a:spLocks noChangeArrowheads="1"/>
            </p:cNvSpPr>
            <p:nvPr/>
          </p:nvSpPr>
          <p:spPr bwMode="auto">
            <a:xfrm>
              <a:off x="5536304" y="5625188"/>
              <a:ext cx="1110076" cy="224344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</a:ln>
          </p:spPr>
          <p:txBody>
            <a:bodyPr vert="horz" wrap="square" lIns="86687" tIns="43344" rIns="86687" bIns="43344" numCol="1" anchor="t" anchorCtr="0" compatLnSpc="1"/>
            <a:lstStyle/>
            <a:p>
              <a:endParaRPr lang="en-US" sz="1705">
                <a:solidFill>
                  <a:prstClr val="black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42" name="Rectangle 19"/>
            <p:cNvSpPr>
              <a:spLocks noChangeArrowheads="1"/>
            </p:cNvSpPr>
            <p:nvPr/>
          </p:nvSpPr>
          <p:spPr bwMode="auto">
            <a:xfrm>
              <a:off x="6411944" y="3355717"/>
              <a:ext cx="24841" cy="219686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</a:ln>
          </p:spPr>
          <p:txBody>
            <a:bodyPr vert="horz" wrap="square" lIns="86687" tIns="43344" rIns="86687" bIns="43344" numCol="1" anchor="t" anchorCtr="0" compatLnSpc="1"/>
            <a:lstStyle/>
            <a:p>
              <a:endParaRPr lang="en-US" sz="1705">
                <a:solidFill>
                  <a:prstClr val="black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44" name="Rectangle 20"/>
            <p:cNvSpPr>
              <a:spLocks noChangeArrowheads="1"/>
            </p:cNvSpPr>
            <p:nvPr/>
          </p:nvSpPr>
          <p:spPr bwMode="auto">
            <a:xfrm>
              <a:off x="6436785" y="3575404"/>
              <a:ext cx="776" cy="776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</a:ln>
          </p:spPr>
          <p:txBody>
            <a:bodyPr vert="horz" wrap="square" lIns="86687" tIns="43344" rIns="86687" bIns="43344" numCol="1" anchor="t" anchorCtr="0" compatLnSpc="1"/>
            <a:lstStyle/>
            <a:p>
              <a:endParaRPr lang="en-US" sz="1705">
                <a:solidFill>
                  <a:prstClr val="black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45" name="Rectangle 21"/>
            <p:cNvSpPr>
              <a:spLocks noChangeArrowheads="1"/>
            </p:cNvSpPr>
            <p:nvPr/>
          </p:nvSpPr>
          <p:spPr bwMode="auto">
            <a:xfrm>
              <a:off x="5592196" y="3355717"/>
              <a:ext cx="40366" cy="219686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</a:ln>
          </p:spPr>
          <p:txBody>
            <a:bodyPr vert="horz" wrap="square" lIns="86687" tIns="43344" rIns="86687" bIns="43344" numCol="1" anchor="t" anchorCtr="0" compatLnSpc="1"/>
            <a:lstStyle/>
            <a:p>
              <a:endParaRPr lang="en-US" sz="1705">
                <a:solidFill>
                  <a:prstClr val="black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46" name="Rectangle 22"/>
            <p:cNvSpPr>
              <a:spLocks noChangeArrowheads="1"/>
            </p:cNvSpPr>
            <p:nvPr/>
          </p:nvSpPr>
          <p:spPr bwMode="auto">
            <a:xfrm>
              <a:off x="6509755" y="4166845"/>
              <a:ext cx="16302" cy="254619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</a:ln>
          </p:spPr>
          <p:txBody>
            <a:bodyPr vert="horz" wrap="square" lIns="86687" tIns="43344" rIns="86687" bIns="43344" numCol="1" anchor="t" anchorCtr="0" compatLnSpc="1"/>
            <a:lstStyle/>
            <a:p>
              <a:endParaRPr lang="en-US" sz="1705">
                <a:solidFill>
                  <a:prstClr val="black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48" name="Rectangle 23"/>
            <p:cNvSpPr>
              <a:spLocks noChangeArrowheads="1"/>
            </p:cNvSpPr>
            <p:nvPr/>
          </p:nvSpPr>
          <p:spPr bwMode="auto">
            <a:xfrm>
              <a:off x="5676034" y="4166845"/>
              <a:ext cx="158360" cy="254619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</a:ln>
          </p:spPr>
          <p:txBody>
            <a:bodyPr vert="horz" wrap="square" lIns="86687" tIns="43344" rIns="86687" bIns="43344" numCol="1" anchor="t" anchorCtr="0" compatLnSpc="1"/>
            <a:lstStyle/>
            <a:p>
              <a:endParaRPr lang="en-US" sz="1705">
                <a:solidFill>
                  <a:prstClr val="black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50" name="Freeform 24"/>
            <p:cNvSpPr/>
            <p:nvPr/>
          </p:nvSpPr>
          <p:spPr bwMode="auto">
            <a:xfrm>
              <a:off x="6455866" y="4793204"/>
              <a:ext cx="548052" cy="1056513"/>
            </a:xfrm>
            <a:custGeom>
              <a:avLst/>
              <a:gdLst>
                <a:gd name="T0" fmla="*/ 393 w 706"/>
                <a:gd name="T1" fmla="*/ 1361 h 1361"/>
                <a:gd name="T2" fmla="*/ 0 w 706"/>
                <a:gd name="T3" fmla="*/ 98 h 1361"/>
                <a:gd name="T4" fmla="*/ 314 w 706"/>
                <a:gd name="T5" fmla="*/ 0 h 1361"/>
                <a:gd name="T6" fmla="*/ 706 w 706"/>
                <a:gd name="T7" fmla="*/ 1263 h 1361"/>
                <a:gd name="T8" fmla="*/ 393 w 706"/>
                <a:gd name="T9" fmla="*/ 1361 h 13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6" h="1361">
                  <a:moveTo>
                    <a:pt x="393" y="1361"/>
                  </a:moveTo>
                  <a:lnTo>
                    <a:pt x="0" y="98"/>
                  </a:lnTo>
                  <a:lnTo>
                    <a:pt x="314" y="0"/>
                  </a:lnTo>
                  <a:lnTo>
                    <a:pt x="706" y="1263"/>
                  </a:lnTo>
                  <a:lnTo>
                    <a:pt x="393" y="1361"/>
                  </a:lnTo>
                  <a:close/>
                </a:path>
              </a:pathLst>
            </a:custGeom>
            <a:solidFill>
              <a:srgbClr val="6BE137"/>
            </a:solidFill>
            <a:ln w="9525">
              <a:solidFill>
                <a:schemeClr val="accent1"/>
              </a:solidFill>
              <a:round/>
            </a:ln>
          </p:spPr>
          <p:txBody>
            <a:bodyPr vert="horz" wrap="square" lIns="86687" tIns="43344" rIns="86687" bIns="43344" numCol="1" anchor="t" anchorCtr="0" compatLnSpc="1"/>
            <a:lstStyle/>
            <a:p>
              <a:endParaRPr lang="en-US" sz="1705" dirty="0">
                <a:solidFill>
                  <a:prstClr val="black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51" name="Freeform 25"/>
            <p:cNvSpPr/>
            <p:nvPr/>
          </p:nvSpPr>
          <p:spPr bwMode="auto">
            <a:xfrm>
              <a:off x="6731444" y="5683594"/>
              <a:ext cx="248409" cy="91601"/>
            </a:xfrm>
            <a:custGeom>
              <a:avLst/>
              <a:gdLst>
                <a:gd name="T0" fmla="*/ 7 w 320"/>
                <a:gd name="T1" fmla="*/ 118 h 118"/>
                <a:gd name="T2" fmla="*/ 0 w 320"/>
                <a:gd name="T3" fmla="*/ 97 h 118"/>
                <a:gd name="T4" fmla="*/ 314 w 320"/>
                <a:gd name="T5" fmla="*/ 0 h 118"/>
                <a:gd name="T6" fmla="*/ 320 w 320"/>
                <a:gd name="T7" fmla="*/ 21 h 118"/>
                <a:gd name="T8" fmla="*/ 7 w 320"/>
                <a:gd name="T9" fmla="*/ 118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0" h="118">
                  <a:moveTo>
                    <a:pt x="7" y="118"/>
                  </a:moveTo>
                  <a:lnTo>
                    <a:pt x="0" y="97"/>
                  </a:lnTo>
                  <a:lnTo>
                    <a:pt x="314" y="0"/>
                  </a:lnTo>
                  <a:lnTo>
                    <a:pt x="320" y="21"/>
                  </a:lnTo>
                  <a:lnTo>
                    <a:pt x="7" y="118"/>
                  </a:lnTo>
                  <a:close/>
                </a:path>
              </a:pathLst>
            </a:custGeom>
            <a:grpFill/>
            <a:ln w="9525">
              <a:solidFill>
                <a:schemeClr val="accent1"/>
              </a:solidFill>
              <a:round/>
            </a:ln>
          </p:spPr>
          <p:txBody>
            <a:bodyPr vert="horz" wrap="square" lIns="86687" tIns="43344" rIns="86687" bIns="43344" numCol="1" anchor="t" anchorCtr="0" compatLnSpc="1"/>
            <a:lstStyle/>
            <a:p>
              <a:endParaRPr lang="en-US" sz="1705">
                <a:solidFill>
                  <a:prstClr val="black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61" name="Freeform 26"/>
            <p:cNvSpPr/>
            <p:nvPr/>
          </p:nvSpPr>
          <p:spPr bwMode="auto">
            <a:xfrm>
              <a:off x="6481483" y="4874713"/>
              <a:ext cx="290328" cy="226673"/>
            </a:xfrm>
            <a:custGeom>
              <a:avLst/>
              <a:gdLst>
                <a:gd name="T0" fmla="*/ 61 w 374"/>
                <a:gd name="T1" fmla="*/ 292 h 292"/>
                <a:gd name="T2" fmla="*/ 0 w 374"/>
                <a:gd name="T3" fmla="*/ 98 h 292"/>
                <a:gd name="T4" fmla="*/ 314 w 374"/>
                <a:gd name="T5" fmla="*/ 0 h 292"/>
                <a:gd name="T6" fmla="*/ 374 w 374"/>
                <a:gd name="T7" fmla="*/ 194 h 292"/>
                <a:gd name="T8" fmla="*/ 61 w 374"/>
                <a:gd name="T9" fmla="*/ 292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4" h="292">
                  <a:moveTo>
                    <a:pt x="61" y="292"/>
                  </a:moveTo>
                  <a:lnTo>
                    <a:pt x="0" y="98"/>
                  </a:lnTo>
                  <a:lnTo>
                    <a:pt x="314" y="0"/>
                  </a:lnTo>
                  <a:lnTo>
                    <a:pt x="374" y="194"/>
                  </a:lnTo>
                  <a:lnTo>
                    <a:pt x="61" y="292"/>
                  </a:lnTo>
                  <a:close/>
                </a:path>
              </a:pathLst>
            </a:custGeom>
            <a:grpFill/>
            <a:ln w="9525">
              <a:solidFill>
                <a:schemeClr val="accent1"/>
              </a:solidFill>
              <a:round/>
            </a:ln>
          </p:spPr>
          <p:txBody>
            <a:bodyPr vert="horz" wrap="square" lIns="86687" tIns="43344" rIns="86687" bIns="43344" numCol="1" anchor="t" anchorCtr="0" compatLnSpc="1"/>
            <a:lstStyle/>
            <a:p>
              <a:endParaRPr lang="en-US" sz="1705">
                <a:solidFill>
                  <a:prstClr val="black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63" name="Rectangle 27"/>
            <p:cNvSpPr>
              <a:spLocks noChangeArrowheads="1"/>
            </p:cNvSpPr>
            <p:nvPr/>
          </p:nvSpPr>
          <p:spPr bwMode="auto">
            <a:xfrm>
              <a:off x="5306526" y="4421463"/>
              <a:ext cx="817420" cy="203385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</a:ln>
          </p:spPr>
          <p:txBody>
            <a:bodyPr vert="horz" wrap="square" lIns="86687" tIns="43344" rIns="86687" bIns="43344" numCol="1" anchor="t" anchorCtr="0" compatLnSpc="1"/>
            <a:lstStyle/>
            <a:p>
              <a:endParaRPr lang="en-US" sz="1705">
                <a:solidFill>
                  <a:prstClr val="black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64" name="Rectangle 28"/>
            <p:cNvSpPr>
              <a:spLocks noChangeArrowheads="1"/>
            </p:cNvSpPr>
            <p:nvPr/>
          </p:nvSpPr>
          <p:spPr bwMode="auto">
            <a:xfrm>
              <a:off x="5808001" y="4421463"/>
              <a:ext cx="60550" cy="203385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</a:ln>
          </p:spPr>
          <p:txBody>
            <a:bodyPr vert="horz" wrap="square" lIns="86687" tIns="43344" rIns="86687" bIns="43344" numCol="1" anchor="t" anchorCtr="0" compatLnSpc="1"/>
            <a:lstStyle/>
            <a:p>
              <a:endParaRPr lang="en-US" sz="1705">
                <a:solidFill>
                  <a:prstClr val="black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65" name="Rectangle 29"/>
            <p:cNvSpPr>
              <a:spLocks noChangeArrowheads="1"/>
            </p:cNvSpPr>
            <p:nvPr/>
          </p:nvSpPr>
          <p:spPr bwMode="auto">
            <a:xfrm>
              <a:off x="5652745" y="4421463"/>
              <a:ext cx="62102" cy="203385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</a:ln>
          </p:spPr>
          <p:txBody>
            <a:bodyPr vert="horz" wrap="square" lIns="86687" tIns="43344" rIns="86687" bIns="43344" numCol="1" anchor="t" anchorCtr="0" compatLnSpc="1"/>
            <a:lstStyle/>
            <a:p>
              <a:endParaRPr lang="en-US" sz="1705">
                <a:solidFill>
                  <a:prstClr val="black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66" name="Rectangle 30"/>
            <p:cNvSpPr>
              <a:spLocks noChangeArrowheads="1"/>
            </p:cNvSpPr>
            <p:nvPr/>
          </p:nvSpPr>
          <p:spPr bwMode="auto">
            <a:xfrm>
              <a:off x="5738136" y="4624848"/>
              <a:ext cx="126533" cy="291104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</a:ln>
          </p:spPr>
          <p:txBody>
            <a:bodyPr vert="horz" wrap="square" lIns="86687" tIns="43344" rIns="86687" bIns="43344" numCol="1" anchor="t" anchorCtr="0" compatLnSpc="1"/>
            <a:lstStyle/>
            <a:p>
              <a:endParaRPr lang="en-US" sz="1705">
                <a:solidFill>
                  <a:prstClr val="black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67" name="Rectangle 31"/>
            <p:cNvSpPr>
              <a:spLocks noChangeArrowheads="1"/>
            </p:cNvSpPr>
            <p:nvPr/>
          </p:nvSpPr>
          <p:spPr bwMode="auto">
            <a:xfrm>
              <a:off x="5738136" y="4967962"/>
              <a:ext cx="16302" cy="141282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</a:ln>
          </p:spPr>
          <p:txBody>
            <a:bodyPr vert="horz" wrap="square" lIns="86687" tIns="43344" rIns="86687" bIns="43344" numCol="1" anchor="t" anchorCtr="0" compatLnSpc="1"/>
            <a:lstStyle/>
            <a:p>
              <a:endParaRPr lang="en-US" sz="1705">
                <a:solidFill>
                  <a:prstClr val="black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68" name="Rectangle 32"/>
            <p:cNvSpPr>
              <a:spLocks noChangeArrowheads="1"/>
            </p:cNvSpPr>
            <p:nvPr/>
          </p:nvSpPr>
          <p:spPr bwMode="auto">
            <a:xfrm>
              <a:off x="5772292" y="4967962"/>
              <a:ext cx="16302" cy="141282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</a:ln>
          </p:spPr>
          <p:txBody>
            <a:bodyPr vert="horz" wrap="square" lIns="86687" tIns="43344" rIns="86687" bIns="43344" numCol="1" anchor="t" anchorCtr="0" compatLnSpc="1"/>
            <a:lstStyle/>
            <a:p>
              <a:endParaRPr lang="en-US" sz="1705">
                <a:solidFill>
                  <a:prstClr val="black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69" name="Rectangle 33"/>
            <p:cNvSpPr>
              <a:spLocks noChangeArrowheads="1"/>
            </p:cNvSpPr>
            <p:nvPr/>
          </p:nvSpPr>
          <p:spPr bwMode="auto">
            <a:xfrm>
              <a:off x="6264452" y="4967962"/>
              <a:ext cx="19407" cy="141282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</a:ln>
          </p:spPr>
          <p:txBody>
            <a:bodyPr vert="horz" wrap="square" lIns="86687" tIns="43344" rIns="86687" bIns="43344" numCol="1" anchor="t" anchorCtr="0" compatLnSpc="1"/>
            <a:lstStyle/>
            <a:p>
              <a:endParaRPr lang="en-US" sz="1705">
                <a:solidFill>
                  <a:prstClr val="black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70" name="Rectangle 34"/>
            <p:cNvSpPr>
              <a:spLocks noChangeArrowheads="1"/>
            </p:cNvSpPr>
            <p:nvPr/>
          </p:nvSpPr>
          <p:spPr bwMode="auto">
            <a:xfrm>
              <a:off x="6311804" y="4967962"/>
              <a:ext cx="14749" cy="141282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</a:ln>
          </p:spPr>
          <p:txBody>
            <a:bodyPr vert="horz" wrap="square" lIns="86687" tIns="43344" rIns="86687" bIns="43344" numCol="1" anchor="t" anchorCtr="0" compatLnSpc="1"/>
            <a:lstStyle/>
            <a:p>
              <a:endParaRPr lang="en-US" sz="1705">
                <a:solidFill>
                  <a:prstClr val="black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71" name="Rectangle 35"/>
            <p:cNvSpPr>
              <a:spLocks noChangeArrowheads="1"/>
            </p:cNvSpPr>
            <p:nvPr/>
          </p:nvSpPr>
          <p:spPr bwMode="auto">
            <a:xfrm>
              <a:off x="5690783" y="3761710"/>
              <a:ext cx="693215" cy="141282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</a:ln>
          </p:spPr>
          <p:txBody>
            <a:bodyPr vert="horz" wrap="square" lIns="86687" tIns="43344" rIns="86687" bIns="43344" numCol="1" anchor="t" anchorCtr="0" compatLnSpc="1"/>
            <a:lstStyle/>
            <a:p>
              <a:endParaRPr lang="en-US" sz="1705">
                <a:solidFill>
                  <a:prstClr val="black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72" name="Rectangle 36"/>
            <p:cNvSpPr>
              <a:spLocks noChangeArrowheads="1"/>
            </p:cNvSpPr>
            <p:nvPr/>
          </p:nvSpPr>
          <p:spPr bwMode="auto">
            <a:xfrm>
              <a:off x="5738136" y="3761710"/>
              <a:ext cx="16302" cy="141282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</a:ln>
          </p:spPr>
          <p:txBody>
            <a:bodyPr vert="horz" wrap="square" lIns="86687" tIns="43344" rIns="86687" bIns="43344" numCol="1" anchor="t" anchorCtr="0" compatLnSpc="1"/>
            <a:lstStyle/>
            <a:p>
              <a:endParaRPr lang="en-US" sz="1705">
                <a:solidFill>
                  <a:prstClr val="black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73" name="Rectangle 37"/>
            <p:cNvSpPr>
              <a:spLocks noChangeArrowheads="1"/>
            </p:cNvSpPr>
            <p:nvPr/>
          </p:nvSpPr>
          <p:spPr bwMode="auto">
            <a:xfrm>
              <a:off x="5772292" y="3761710"/>
              <a:ext cx="16302" cy="141282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</a:ln>
          </p:spPr>
          <p:txBody>
            <a:bodyPr vert="horz" wrap="square" lIns="86687" tIns="43344" rIns="86687" bIns="43344" numCol="1" anchor="t" anchorCtr="0" compatLnSpc="1"/>
            <a:lstStyle/>
            <a:p>
              <a:endParaRPr lang="en-US" sz="1705">
                <a:solidFill>
                  <a:prstClr val="black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74" name="Rectangle 38"/>
            <p:cNvSpPr>
              <a:spLocks noChangeArrowheads="1"/>
            </p:cNvSpPr>
            <p:nvPr/>
          </p:nvSpPr>
          <p:spPr bwMode="auto">
            <a:xfrm>
              <a:off x="6264452" y="3761710"/>
              <a:ext cx="19407" cy="141282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</a:ln>
          </p:spPr>
          <p:txBody>
            <a:bodyPr vert="horz" wrap="square" lIns="86687" tIns="43344" rIns="86687" bIns="43344" numCol="1" anchor="t" anchorCtr="0" compatLnSpc="1"/>
            <a:lstStyle/>
            <a:p>
              <a:endParaRPr lang="en-US" sz="1705">
                <a:solidFill>
                  <a:prstClr val="black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75" name="Rectangle 39"/>
            <p:cNvSpPr>
              <a:spLocks noChangeArrowheads="1"/>
            </p:cNvSpPr>
            <p:nvPr/>
          </p:nvSpPr>
          <p:spPr bwMode="auto">
            <a:xfrm>
              <a:off x="6311804" y="3761710"/>
              <a:ext cx="14749" cy="141282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</a:ln>
          </p:spPr>
          <p:txBody>
            <a:bodyPr vert="horz" wrap="square" lIns="86687" tIns="43344" rIns="86687" bIns="43344" numCol="1" anchor="t" anchorCtr="0" compatLnSpc="1"/>
            <a:lstStyle/>
            <a:p>
              <a:endParaRPr lang="en-US" sz="1705">
                <a:solidFill>
                  <a:prstClr val="black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76" name="Freeform 40"/>
            <p:cNvSpPr/>
            <p:nvPr/>
          </p:nvSpPr>
          <p:spPr bwMode="auto">
            <a:xfrm>
              <a:off x="5604616" y="5664002"/>
              <a:ext cx="416084" cy="148269"/>
            </a:xfrm>
            <a:custGeom>
              <a:avLst/>
              <a:gdLst>
                <a:gd name="T0" fmla="*/ 328 w 328"/>
                <a:gd name="T1" fmla="*/ 90 h 117"/>
                <a:gd name="T2" fmla="*/ 301 w 328"/>
                <a:gd name="T3" fmla="*/ 117 h 117"/>
                <a:gd name="T4" fmla="*/ 27 w 328"/>
                <a:gd name="T5" fmla="*/ 117 h 117"/>
                <a:gd name="T6" fmla="*/ 0 w 328"/>
                <a:gd name="T7" fmla="*/ 90 h 117"/>
                <a:gd name="T8" fmla="*/ 0 w 328"/>
                <a:gd name="T9" fmla="*/ 27 h 117"/>
                <a:gd name="T10" fmla="*/ 27 w 328"/>
                <a:gd name="T11" fmla="*/ 0 h 117"/>
                <a:gd name="T12" fmla="*/ 301 w 328"/>
                <a:gd name="T13" fmla="*/ 0 h 117"/>
                <a:gd name="T14" fmla="*/ 328 w 328"/>
                <a:gd name="T15" fmla="*/ 27 h 117"/>
                <a:gd name="T16" fmla="*/ 328 w 328"/>
                <a:gd name="T17" fmla="*/ 9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8" h="117">
                  <a:moveTo>
                    <a:pt x="328" y="90"/>
                  </a:moveTo>
                  <a:cubicBezTo>
                    <a:pt x="328" y="105"/>
                    <a:pt x="316" y="117"/>
                    <a:pt x="301" y="117"/>
                  </a:cubicBezTo>
                  <a:cubicBezTo>
                    <a:pt x="27" y="117"/>
                    <a:pt x="27" y="117"/>
                    <a:pt x="27" y="117"/>
                  </a:cubicBezTo>
                  <a:cubicBezTo>
                    <a:pt x="12" y="117"/>
                    <a:pt x="0" y="105"/>
                    <a:pt x="0" y="90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12"/>
                    <a:pt x="12" y="0"/>
                    <a:pt x="27" y="0"/>
                  </a:cubicBezTo>
                  <a:cubicBezTo>
                    <a:pt x="301" y="0"/>
                    <a:pt x="301" y="0"/>
                    <a:pt x="301" y="0"/>
                  </a:cubicBezTo>
                  <a:cubicBezTo>
                    <a:pt x="316" y="0"/>
                    <a:pt x="328" y="12"/>
                    <a:pt x="328" y="27"/>
                  </a:cubicBezTo>
                  <a:lnTo>
                    <a:pt x="328" y="90"/>
                  </a:lnTo>
                  <a:close/>
                </a:path>
              </a:pathLst>
            </a:custGeom>
            <a:grpFill/>
            <a:ln w="9525">
              <a:solidFill>
                <a:schemeClr val="accent1"/>
              </a:solidFill>
              <a:round/>
            </a:ln>
          </p:spPr>
          <p:txBody>
            <a:bodyPr vert="horz" wrap="square" lIns="86687" tIns="43344" rIns="86687" bIns="43344" numCol="1" anchor="t" anchorCtr="0" compatLnSpc="1"/>
            <a:lstStyle/>
            <a:p>
              <a:endParaRPr lang="en-US" sz="1705">
                <a:solidFill>
                  <a:prstClr val="black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77" name="Freeform 41"/>
            <p:cNvSpPr/>
            <p:nvPr/>
          </p:nvSpPr>
          <p:spPr bwMode="auto">
            <a:xfrm>
              <a:off x="6547793" y="5664002"/>
              <a:ext cx="40366" cy="167676"/>
            </a:xfrm>
            <a:custGeom>
              <a:avLst/>
              <a:gdLst>
                <a:gd name="T0" fmla="*/ 32 w 32"/>
                <a:gd name="T1" fmla="*/ 116 h 132"/>
                <a:gd name="T2" fmla="*/ 16 w 32"/>
                <a:gd name="T3" fmla="*/ 132 h 132"/>
                <a:gd name="T4" fmla="*/ 16 w 32"/>
                <a:gd name="T5" fmla="*/ 132 h 132"/>
                <a:gd name="T6" fmla="*/ 0 w 32"/>
                <a:gd name="T7" fmla="*/ 116 h 132"/>
                <a:gd name="T8" fmla="*/ 0 w 32"/>
                <a:gd name="T9" fmla="*/ 16 h 132"/>
                <a:gd name="T10" fmla="*/ 16 w 32"/>
                <a:gd name="T11" fmla="*/ 0 h 132"/>
                <a:gd name="T12" fmla="*/ 16 w 32"/>
                <a:gd name="T13" fmla="*/ 0 h 132"/>
                <a:gd name="T14" fmla="*/ 32 w 32"/>
                <a:gd name="T15" fmla="*/ 16 h 132"/>
                <a:gd name="T16" fmla="*/ 32 w 32"/>
                <a:gd name="T17" fmla="*/ 116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132">
                  <a:moveTo>
                    <a:pt x="32" y="116"/>
                  </a:moveTo>
                  <a:cubicBezTo>
                    <a:pt x="32" y="125"/>
                    <a:pt x="25" y="132"/>
                    <a:pt x="16" y="132"/>
                  </a:cubicBezTo>
                  <a:cubicBezTo>
                    <a:pt x="16" y="132"/>
                    <a:pt x="16" y="132"/>
                    <a:pt x="16" y="132"/>
                  </a:cubicBezTo>
                  <a:cubicBezTo>
                    <a:pt x="7" y="132"/>
                    <a:pt x="0" y="125"/>
                    <a:pt x="0" y="1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25" y="0"/>
                    <a:pt x="32" y="7"/>
                    <a:pt x="32" y="16"/>
                  </a:cubicBezTo>
                  <a:lnTo>
                    <a:pt x="32" y="116"/>
                  </a:lnTo>
                  <a:close/>
                </a:path>
              </a:pathLst>
            </a:custGeom>
            <a:grpFill/>
            <a:ln w="9525">
              <a:solidFill>
                <a:schemeClr val="accent1"/>
              </a:solidFill>
              <a:round/>
            </a:ln>
          </p:spPr>
          <p:txBody>
            <a:bodyPr vert="horz" wrap="square" lIns="86687" tIns="43344" rIns="86687" bIns="43344" numCol="1" anchor="t" anchorCtr="0" compatLnSpc="1"/>
            <a:lstStyle/>
            <a:p>
              <a:endParaRPr lang="en-US" sz="1705">
                <a:solidFill>
                  <a:prstClr val="black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78" name="Freeform 42"/>
            <p:cNvSpPr/>
            <p:nvPr/>
          </p:nvSpPr>
          <p:spPr bwMode="auto">
            <a:xfrm>
              <a:off x="5409771" y="5514180"/>
              <a:ext cx="70641" cy="72194"/>
            </a:xfrm>
            <a:custGeom>
              <a:avLst/>
              <a:gdLst>
                <a:gd name="T0" fmla="*/ 56 w 56"/>
                <a:gd name="T1" fmla="*/ 29 h 57"/>
                <a:gd name="T2" fmla="*/ 28 w 56"/>
                <a:gd name="T3" fmla="*/ 57 h 57"/>
                <a:gd name="T4" fmla="*/ 27 w 56"/>
                <a:gd name="T5" fmla="*/ 57 h 57"/>
                <a:gd name="T6" fmla="*/ 0 w 56"/>
                <a:gd name="T7" fmla="*/ 29 h 57"/>
                <a:gd name="T8" fmla="*/ 0 w 56"/>
                <a:gd name="T9" fmla="*/ 28 h 57"/>
                <a:gd name="T10" fmla="*/ 27 w 56"/>
                <a:gd name="T11" fmla="*/ 0 h 57"/>
                <a:gd name="T12" fmla="*/ 28 w 56"/>
                <a:gd name="T13" fmla="*/ 0 h 57"/>
                <a:gd name="T14" fmla="*/ 56 w 56"/>
                <a:gd name="T15" fmla="*/ 28 h 57"/>
                <a:gd name="T16" fmla="*/ 56 w 56"/>
                <a:gd name="T17" fmla="*/ 2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57">
                  <a:moveTo>
                    <a:pt x="56" y="29"/>
                  </a:moveTo>
                  <a:cubicBezTo>
                    <a:pt x="56" y="44"/>
                    <a:pt x="44" y="57"/>
                    <a:pt x="28" y="57"/>
                  </a:cubicBezTo>
                  <a:cubicBezTo>
                    <a:pt x="27" y="57"/>
                    <a:pt x="27" y="57"/>
                    <a:pt x="27" y="57"/>
                  </a:cubicBezTo>
                  <a:cubicBezTo>
                    <a:pt x="12" y="57"/>
                    <a:pt x="0" y="44"/>
                    <a:pt x="0" y="29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13"/>
                    <a:pt x="12" y="0"/>
                    <a:pt x="27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44" y="0"/>
                    <a:pt x="56" y="13"/>
                    <a:pt x="56" y="28"/>
                  </a:cubicBezTo>
                  <a:lnTo>
                    <a:pt x="56" y="29"/>
                  </a:lnTo>
                  <a:close/>
                </a:path>
              </a:pathLst>
            </a:custGeom>
            <a:grpFill/>
            <a:ln w="9525">
              <a:solidFill>
                <a:schemeClr val="accent1"/>
              </a:solidFill>
              <a:round/>
            </a:ln>
          </p:spPr>
          <p:txBody>
            <a:bodyPr vert="horz" wrap="square" lIns="86687" tIns="43344" rIns="86687" bIns="43344" numCol="1" anchor="t" anchorCtr="0" compatLnSpc="1"/>
            <a:lstStyle/>
            <a:p>
              <a:endParaRPr lang="en-US" sz="1705">
                <a:solidFill>
                  <a:prstClr val="black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79" name="Freeform 43"/>
            <p:cNvSpPr/>
            <p:nvPr/>
          </p:nvSpPr>
          <p:spPr bwMode="auto">
            <a:xfrm>
              <a:off x="6062620" y="5514180"/>
              <a:ext cx="71417" cy="72194"/>
            </a:xfrm>
            <a:custGeom>
              <a:avLst/>
              <a:gdLst>
                <a:gd name="T0" fmla="*/ 56 w 56"/>
                <a:gd name="T1" fmla="*/ 29 h 57"/>
                <a:gd name="T2" fmla="*/ 29 w 56"/>
                <a:gd name="T3" fmla="*/ 57 h 57"/>
                <a:gd name="T4" fmla="*/ 28 w 56"/>
                <a:gd name="T5" fmla="*/ 57 h 57"/>
                <a:gd name="T6" fmla="*/ 0 w 56"/>
                <a:gd name="T7" fmla="*/ 29 h 57"/>
                <a:gd name="T8" fmla="*/ 0 w 56"/>
                <a:gd name="T9" fmla="*/ 28 h 57"/>
                <a:gd name="T10" fmla="*/ 28 w 56"/>
                <a:gd name="T11" fmla="*/ 0 h 57"/>
                <a:gd name="T12" fmla="*/ 29 w 56"/>
                <a:gd name="T13" fmla="*/ 0 h 57"/>
                <a:gd name="T14" fmla="*/ 56 w 56"/>
                <a:gd name="T15" fmla="*/ 28 h 57"/>
                <a:gd name="T16" fmla="*/ 56 w 56"/>
                <a:gd name="T17" fmla="*/ 2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57">
                  <a:moveTo>
                    <a:pt x="56" y="29"/>
                  </a:moveTo>
                  <a:cubicBezTo>
                    <a:pt x="56" y="44"/>
                    <a:pt x="44" y="57"/>
                    <a:pt x="29" y="57"/>
                  </a:cubicBezTo>
                  <a:cubicBezTo>
                    <a:pt x="28" y="57"/>
                    <a:pt x="28" y="57"/>
                    <a:pt x="28" y="57"/>
                  </a:cubicBezTo>
                  <a:cubicBezTo>
                    <a:pt x="13" y="57"/>
                    <a:pt x="0" y="44"/>
                    <a:pt x="0" y="29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13"/>
                    <a:pt x="13" y="0"/>
                    <a:pt x="28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44" y="0"/>
                    <a:pt x="56" y="13"/>
                    <a:pt x="56" y="28"/>
                  </a:cubicBezTo>
                  <a:lnTo>
                    <a:pt x="56" y="29"/>
                  </a:lnTo>
                  <a:close/>
                </a:path>
              </a:pathLst>
            </a:custGeom>
            <a:grpFill/>
            <a:ln w="9525">
              <a:solidFill>
                <a:schemeClr val="accent1"/>
              </a:solidFill>
              <a:round/>
            </a:ln>
          </p:spPr>
          <p:txBody>
            <a:bodyPr vert="horz" wrap="square" lIns="86687" tIns="43344" rIns="86687" bIns="43344" numCol="1" anchor="t" anchorCtr="0" compatLnSpc="1"/>
            <a:lstStyle/>
            <a:p>
              <a:endParaRPr lang="en-US" sz="1705">
                <a:solidFill>
                  <a:prstClr val="black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80" name="Freeform 44"/>
            <p:cNvSpPr/>
            <p:nvPr/>
          </p:nvSpPr>
          <p:spPr bwMode="auto">
            <a:xfrm>
              <a:off x="5576670" y="5179886"/>
              <a:ext cx="665269" cy="93153"/>
            </a:xfrm>
            <a:custGeom>
              <a:avLst/>
              <a:gdLst>
                <a:gd name="T0" fmla="*/ 524 w 524"/>
                <a:gd name="T1" fmla="*/ 45 h 73"/>
                <a:gd name="T2" fmla="*/ 497 w 524"/>
                <a:gd name="T3" fmla="*/ 73 h 73"/>
                <a:gd name="T4" fmla="*/ 28 w 524"/>
                <a:gd name="T5" fmla="*/ 73 h 73"/>
                <a:gd name="T6" fmla="*/ 0 w 524"/>
                <a:gd name="T7" fmla="*/ 45 h 73"/>
                <a:gd name="T8" fmla="*/ 0 w 524"/>
                <a:gd name="T9" fmla="*/ 27 h 73"/>
                <a:gd name="T10" fmla="*/ 28 w 524"/>
                <a:gd name="T11" fmla="*/ 0 h 73"/>
                <a:gd name="T12" fmla="*/ 497 w 524"/>
                <a:gd name="T13" fmla="*/ 0 h 73"/>
                <a:gd name="T14" fmla="*/ 524 w 524"/>
                <a:gd name="T15" fmla="*/ 27 h 73"/>
                <a:gd name="T16" fmla="*/ 524 w 524"/>
                <a:gd name="T17" fmla="*/ 45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4" h="73">
                  <a:moveTo>
                    <a:pt x="524" y="45"/>
                  </a:moveTo>
                  <a:cubicBezTo>
                    <a:pt x="524" y="61"/>
                    <a:pt x="512" y="73"/>
                    <a:pt x="497" y="73"/>
                  </a:cubicBezTo>
                  <a:cubicBezTo>
                    <a:pt x="28" y="73"/>
                    <a:pt x="28" y="73"/>
                    <a:pt x="28" y="73"/>
                  </a:cubicBezTo>
                  <a:cubicBezTo>
                    <a:pt x="12" y="73"/>
                    <a:pt x="0" y="61"/>
                    <a:pt x="0" y="45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12"/>
                    <a:pt x="12" y="0"/>
                    <a:pt x="28" y="0"/>
                  </a:cubicBezTo>
                  <a:cubicBezTo>
                    <a:pt x="497" y="0"/>
                    <a:pt x="497" y="0"/>
                    <a:pt x="497" y="0"/>
                  </a:cubicBezTo>
                  <a:cubicBezTo>
                    <a:pt x="512" y="0"/>
                    <a:pt x="524" y="12"/>
                    <a:pt x="524" y="27"/>
                  </a:cubicBezTo>
                  <a:lnTo>
                    <a:pt x="524" y="45"/>
                  </a:lnTo>
                  <a:close/>
                </a:path>
              </a:pathLst>
            </a:custGeom>
            <a:grpFill/>
            <a:ln w="9525">
              <a:solidFill>
                <a:schemeClr val="accent1"/>
              </a:solidFill>
              <a:round/>
            </a:ln>
          </p:spPr>
          <p:txBody>
            <a:bodyPr vert="horz" wrap="square" lIns="86687" tIns="43344" rIns="86687" bIns="43344" numCol="1" anchor="t" anchorCtr="0" compatLnSpc="1"/>
            <a:lstStyle/>
            <a:p>
              <a:endParaRPr lang="en-US" sz="1705">
                <a:solidFill>
                  <a:prstClr val="black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81" name="Oval 45"/>
            <p:cNvSpPr>
              <a:spLocks noChangeArrowheads="1"/>
            </p:cNvSpPr>
            <p:nvPr/>
          </p:nvSpPr>
          <p:spPr bwMode="auto">
            <a:xfrm>
              <a:off x="6128603" y="3612665"/>
              <a:ext cx="111784" cy="111008"/>
            </a:xfrm>
            <a:prstGeom prst="ellipse">
              <a:avLst/>
            </a:prstGeom>
            <a:grpFill/>
            <a:ln w="9525">
              <a:solidFill>
                <a:schemeClr val="accent1"/>
              </a:solidFill>
              <a:round/>
            </a:ln>
          </p:spPr>
          <p:txBody>
            <a:bodyPr vert="horz" wrap="square" lIns="86687" tIns="43344" rIns="86687" bIns="43344" numCol="1" anchor="t" anchorCtr="0" compatLnSpc="1"/>
            <a:lstStyle/>
            <a:p>
              <a:endParaRPr lang="en-US" sz="1705">
                <a:solidFill>
                  <a:prstClr val="black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82" name="Oval 46"/>
            <p:cNvSpPr>
              <a:spLocks noChangeArrowheads="1"/>
            </p:cNvSpPr>
            <p:nvPr/>
          </p:nvSpPr>
          <p:spPr bwMode="auto">
            <a:xfrm>
              <a:off x="5325933" y="3617323"/>
              <a:ext cx="111784" cy="111784"/>
            </a:xfrm>
            <a:prstGeom prst="ellipse">
              <a:avLst/>
            </a:prstGeom>
            <a:grpFill/>
            <a:ln w="9525">
              <a:solidFill>
                <a:schemeClr val="accent1"/>
              </a:solidFill>
              <a:round/>
            </a:ln>
          </p:spPr>
          <p:txBody>
            <a:bodyPr vert="horz" wrap="square" lIns="86687" tIns="43344" rIns="86687" bIns="43344" numCol="1" anchor="t" anchorCtr="0" compatLnSpc="1"/>
            <a:lstStyle/>
            <a:p>
              <a:endParaRPr lang="en-US" sz="1705">
                <a:solidFill>
                  <a:prstClr val="black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</p:grpSp>
      <p:grpSp>
        <p:nvGrpSpPr>
          <p:cNvPr id="83" name="组合 82"/>
          <p:cNvGrpSpPr/>
          <p:nvPr/>
        </p:nvGrpSpPr>
        <p:grpSpPr>
          <a:xfrm>
            <a:off x="443983" y="1112313"/>
            <a:ext cx="1936868" cy="1936868"/>
            <a:chOff x="2572456" y="958222"/>
            <a:chExt cx="1936868" cy="1936868"/>
          </a:xfrm>
        </p:grpSpPr>
        <p:grpSp>
          <p:nvGrpSpPr>
            <p:cNvPr id="84" name="组合 83"/>
            <p:cNvGrpSpPr/>
            <p:nvPr/>
          </p:nvGrpSpPr>
          <p:grpSpPr>
            <a:xfrm>
              <a:off x="2572456" y="958222"/>
              <a:ext cx="1936868" cy="1936868"/>
              <a:chOff x="11207774" y="442662"/>
              <a:chExt cx="504056" cy="504056"/>
            </a:xfrm>
            <a:solidFill>
              <a:srgbClr val="B3DF63"/>
            </a:soli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86" name="椭圆 85"/>
              <p:cNvSpPr/>
              <p:nvPr/>
            </p:nvSpPr>
            <p:spPr>
              <a:xfrm>
                <a:off x="11273029" y="517620"/>
                <a:ext cx="373547" cy="373547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Calibri" panose="020F050202020403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87" name="椭圆 86"/>
              <p:cNvSpPr/>
              <p:nvPr/>
            </p:nvSpPr>
            <p:spPr>
              <a:xfrm>
                <a:off x="11207774" y="442662"/>
                <a:ext cx="504056" cy="504056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Calibri" panose="020F0502020204030204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85" name="TextBox 1"/>
            <p:cNvSpPr txBox="1"/>
            <p:nvPr/>
          </p:nvSpPr>
          <p:spPr>
            <a:xfrm>
              <a:off x="2815371" y="1264937"/>
              <a:ext cx="1451038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8000" b="1" dirty="0">
                  <a:ln w="12700">
                    <a:noFill/>
                    <a:prstDash val="solid"/>
                  </a:ln>
                  <a:solidFill>
                    <a:prstClr val="white"/>
                  </a:solidFill>
                  <a:effectLst>
                    <a:outerShdw dist="50800" dir="4800000" algn="tl" rotWithShape="0">
                      <a:srgbClr val="000000">
                        <a:alpha val="40000"/>
                      </a:srgbClr>
                    </a:outerShdw>
                  </a:effectLst>
                  <a:latin typeface="造字工房尚黑（非商用）细体" pitchFamily="50" charset="-122"/>
                  <a:ea typeface="造字工房尚黑（非商用）细体" pitchFamily="50" charset="-122"/>
                </a:rPr>
                <a:t>03</a:t>
              </a:r>
              <a:endParaRPr lang="zh-CN" altLang="en-US" sz="8000" b="1" dirty="0">
                <a:ln w="12700">
                  <a:noFill/>
                  <a:prstDash val="solid"/>
                </a:ln>
                <a:solidFill>
                  <a:prstClr val="white"/>
                </a:solidFill>
                <a:effectLst>
                  <a:outerShdw dist="50800" dir="4800000" algn="tl" rotWithShape="0">
                    <a:srgbClr val="000000">
                      <a:alpha val="40000"/>
                    </a:srgbClr>
                  </a:outerShdw>
                </a:effectLst>
                <a:latin typeface="造字工房尚黑（非商用）细体" pitchFamily="50" charset="-122"/>
                <a:ea typeface="造字工房尚黑（非商用）细体" pitchFamily="50" charset="-122"/>
              </a:endParaRPr>
            </a:p>
          </p:txBody>
        </p:sp>
      </p:grpSp>
      <p:grpSp>
        <p:nvGrpSpPr>
          <p:cNvPr id="88" name="组合 87"/>
          <p:cNvGrpSpPr/>
          <p:nvPr/>
        </p:nvGrpSpPr>
        <p:grpSpPr>
          <a:xfrm rot="5400000">
            <a:off x="7939470" y="-3214903"/>
            <a:ext cx="942183" cy="7462505"/>
            <a:chOff x="-11273" y="-594773"/>
            <a:chExt cx="719786" cy="7462505"/>
          </a:xfrm>
        </p:grpSpPr>
        <p:sp>
          <p:nvSpPr>
            <p:cNvPr id="89" name="等腰三角形 88"/>
            <p:cNvSpPr/>
            <p:nvPr/>
          </p:nvSpPr>
          <p:spPr>
            <a:xfrm rot="5400000">
              <a:off x="-68856" y="2776017"/>
              <a:ext cx="834952" cy="719786"/>
            </a:xfrm>
            <a:prstGeom prst="triangl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90" name="等腰三角形 89"/>
            <p:cNvSpPr/>
            <p:nvPr/>
          </p:nvSpPr>
          <p:spPr>
            <a:xfrm rot="5400000">
              <a:off x="-68856" y="1958050"/>
              <a:ext cx="834952" cy="719786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91" name="等腰三角形 90"/>
            <p:cNvSpPr/>
            <p:nvPr/>
          </p:nvSpPr>
          <p:spPr>
            <a:xfrm rot="5400000">
              <a:off x="-68856" y="1114606"/>
              <a:ext cx="834952" cy="719786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92" name="等腰三角形 91"/>
            <p:cNvSpPr/>
            <p:nvPr/>
          </p:nvSpPr>
          <p:spPr>
            <a:xfrm rot="5400000">
              <a:off x="-68856" y="296639"/>
              <a:ext cx="834952" cy="719786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93" name="等腰三角形 92"/>
            <p:cNvSpPr/>
            <p:nvPr/>
          </p:nvSpPr>
          <p:spPr>
            <a:xfrm rot="5400000">
              <a:off x="-68856" y="3610969"/>
              <a:ext cx="834952" cy="719786"/>
            </a:xfrm>
            <a:prstGeom prst="triangl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94" name="等腰三角形 93"/>
            <p:cNvSpPr/>
            <p:nvPr/>
          </p:nvSpPr>
          <p:spPr>
            <a:xfrm rot="5400000">
              <a:off x="-68856" y="4443673"/>
              <a:ext cx="834952" cy="719786"/>
            </a:xfrm>
            <a:prstGeom prst="triangle">
              <a:avLst/>
            </a:prstGeom>
            <a:solidFill>
              <a:srgbClr val="94CA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95" name="等腰三角形 94"/>
            <p:cNvSpPr/>
            <p:nvPr/>
          </p:nvSpPr>
          <p:spPr>
            <a:xfrm rot="5400000">
              <a:off x="-68856" y="5264883"/>
              <a:ext cx="834952" cy="719786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96" name="等腰三角形 95"/>
            <p:cNvSpPr/>
            <p:nvPr/>
          </p:nvSpPr>
          <p:spPr>
            <a:xfrm rot="5400000">
              <a:off x="-68856" y="6090363"/>
              <a:ext cx="834952" cy="719786"/>
            </a:xfrm>
            <a:prstGeom prst="triangl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97" name="等腰三角形 96"/>
            <p:cNvSpPr/>
            <p:nvPr/>
          </p:nvSpPr>
          <p:spPr>
            <a:xfrm rot="5400000">
              <a:off x="-68856" y="-537190"/>
              <a:ext cx="834952" cy="719786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8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8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800" tmFilter="0,0; .5, 1; 1, 1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84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/>
          <p:cNvGrpSpPr/>
          <p:nvPr/>
        </p:nvGrpSpPr>
        <p:grpSpPr>
          <a:xfrm>
            <a:off x="170320" y="203448"/>
            <a:ext cx="6511833" cy="504056"/>
            <a:chOff x="169526" y="203448"/>
            <a:chExt cx="6511833" cy="504056"/>
          </a:xfrm>
        </p:grpSpPr>
        <p:sp>
          <p:nvSpPr>
            <p:cNvPr id="4" name="TextBox 3"/>
            <p:cNvSpPr txBox="1"/>
            <p:nvPr/>
          </p:nvSpPr>
          <p:spPr>
            <a:xfrm>
              <a:off x="781172" y="245839"/>
              <a:ext cx="59001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spc="300" dirty="0">
                  <a:solidFill>
                    <a:srgbClr val="1E678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Python</a:t>
              </a:r>
              <a:r>
                <a:rPr lang="zh-CN" altLang="en-US" sz="2400" b="1" spc="300" dirty="0">
                  <a:solidFill>
                    <a:srgbClr val="1E678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语言的特性</a:t>
              </a:r>
              <a:endParaRPr lang="zh-CN" altLang="en-US" sz="2000" b="1" spc="300" dirty="0">
                <a:solidFill>
                  <a:srgbClr val="1E6787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56" name="组合 55"/>
            <p:cNvGrpSpPr/>
            <p:nvPr/>
          </p:nvGrpSpPr>
          <p:grpSpPr>
            <a:xfrm>
              <a:off x="169526" y="203448"/>
              <a:ext cx="504056" cy="504056"/>
              <a:chOff x="11207774" y="442662"/>
              <a:chExt cx="504056" cy="504056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57" name="椭圆 56"/>
              <p:cNvSpPr/>
              <p:nvPr/>
            </p:nvSpPr>
            <p:spPr>
              <a:xfrm>
                <a:off x="11351790" y="601230"/>
                <a:ext cx="216024" cy="216024"/>
              </a:xfrm>
              <a:prstGeom prst="ellipse">
                <a:avLst/>
              </a:prstGeom>
              <a:solidFill>
                <a:srgbClr val="B3DF63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Calibri" panose="020F050202020403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58" name="椭圆 57"/>
              <p:cNvSpPr/>
              <p:nvPr/>
            </p:nvSpPr>
            <p:spPr>
              <a:xfrm>
                <a:off x="11207774" y="442662"/>
                <a:ext cx="504056" cy="504056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Calibri" panose="020F0502020204030204"/>
                  <a:ea typeface="微软雅黑" panose="020B0503020204020204" pitchFamily="34" charset="-122"/>
                </a:endParaRPr>
              </a:p>
            </p:txBody>
          </p:sp>
        </p:grpSp>
        <p:cxnSp>
          <p:nvCxnSpPr>
            <p:cNvPr id="20" name="直接连接符 19"/>
            <p:cNvCxnSpPr/>
            <p:nvPr/>
          </p:nvCxnSpPr>
          <p:spPr>
            <a:xfrm>
              <a:off x="775303" y="707504"/>
              <a:ext cx="1833288" cy="0"/>
            </a:xfrm>
            <a:prstGeom prst="line">
              <a:avLst/>
            </a:prstGeom>
            <a:ln>
              <a:solidFill>
                <a:srgbClr val="B3DF6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组合 10"/>
          <p:cNvGrpSpPr/>
          <p:nvPr/>
        </p:nvGrpSpPr>
        <p:grpSpPr>
          <a:xfrm>
            <a:off x="3982992" y="2126651"/>
            <a:ext cx="3643281" cy="3088268"/>
            <a:chOff x="3234873" y="2932860"/>
            <a:chExt cx="2501514" cy="2296345"/>
          </a:xfrm>
        </p:grpSpPr>
        <p:sp>
          <p:nvSpPr>
            <p:cNvPr id="12" name="Freeform 49"/>
            <p:cNvSpPr>
              <a:spLocks noEditPoints="1"/>
            </p:cNvSpPr>
            <p:nvPr/>
          </p:nvSpPr>
          <p:spPr bwMode="auto">
            <a:xfrm>
              <a:off x="3908768" y="3509119"/>
              <a:ext cx="23813" cy="23813"/>
            </a:xfrm>
            <a:custGeom>
              <a:avLst/>
              <a:gdLst>
                <a:gd name="T0" fmla="*/ 0 w 1"/>
                <a:gd name="T1" fmla="*/ 1 h 1"/>
                <a:gd name="T2" fmla="*/ 0 w 1"/>
                <a:gd name="T3" fmla="*/ 1 h 1"/>
                <a:gd name="T4" fmla="*/ 0 w 1"/>
                <a:gd name="T5" fmla="*/ 1 h 1"/>
                <a:gd name="T6" fmla="*/ 0 w 1"/>
                <a:gd name="T7" fmla="*/ 1 h 1"/>
                <a:gd name="T8" fmla="*/ 0 w 1"/>
                <a:gd name="T9" fmla="*/ 1 h 1"/>
                <a:gd name="T10" fmla="*/ 0 w 1"/>
                <a:gd name="T11" fmla="*/ 1 h 1"/>
                <a:gd name="T12" fmla="*/ 1 w 1"/>
                <a:gd name="T13" fmla="*/ 1 h 1"/>
                <a:gd name="T14" fmla="*/ 1 w 1"/>
                <a:gd name="T15" fmla="*/ 1 h 1"/>
                <a:gd name="T16" fmla="*/ 1 w 1"/>
                <a:gd name="T17" fmla="*/ 1 h 1"/>
                <a:gd name="T18" fmla="*/ 1 w 1"/>
                <a:gd name="T19" fmla="*/ 1 h 1"/>
                <a:gd name="T20" fmla="*/ 1 w 1"/>
                <a:gd name="T21" fmla="*/ 1 h 1"/>
                <a:gd name="T22" fmla="*/ 1 w 1"/>
                <a:gd name="T23" fmla="*/ 1 h 1"/>
                <a:gd name="T24" fmla="*/ 1 w 1"/>
                <a:gd name="T25" fmla="*/ 1 h 1"/>
                <a:gd name="T26" fmla="*/ 1 w 1"/>
                <a:gd name="T27" fmla="*/ 1 h 1"/>
                <a:gd name="T28" fmla="*/ 1 w 1"/>
                <a:gd name="T29" fmla="*/ 1 h 1"/>
                <a:gd name="T30" fmla="*/ 1 w 1"/>
                <a:gd name="T31" fmla="*/ 1 h 1"/>
                <a:gd name="T32" fmla="*/ 0 w 1"/>
                <a:gd name="T33" fmla="*/ 1 h 1"/>
                <a:gd name="T34" fmla="*/ 0 w 1"/>
                <a:gd name="T35" fmla="*/ 1 h 1"/>
                <a:gd name="T36" fmla="*/ 0 w 1"/>
                <a:gd name="T37" fmla="*/ 1 h 1"/>
                <a:gd name="T38" fmla="*/ 0 w 1"/>
                <a:gd name="T39" fmla="*/ 1 h 1"/>
                <a:gd name="T40" fmla="*/ 0 w 1"/>
                <a:gd name="T41" fmla="*/ 1 h 1"/>
                <a:gd name="T42" fmla="*/ 0 w 1"/>
                <a:gd name="T43" fmla="*/ 0 h 1"/>
                <a:gd name="T44" fmla="*/ 0 w 1"/>
                <a:gd name="T45" fmla="*/ 0 h 1"/>
                <a:gd name="T46" fmla="*/ 1 w 1"/>
                <a:gd name="T47" fmla="*/ 0 h 1"/>
                <a:gd name="T48" fmla="*/ 1 w 1"/>
                <a:gd name="T49" fmla="*/ 0 h 1"/>
                <a:gd name="T50" fmla="*/ 1 w 1"/>
                <a:gd name="T51" fmla="*/ 0 h 1"/>
                <a:gd name="T52" fmla="*/ 1 w 1"/>
                <a:gd name="T53" fmla="*/ 0 h 1"/>
                <a:gd name="T54" fmla="*/ 1 w 1"/>
                <a:gd name="T55" fmla="*/ 1 h 1"/>
                <a:gd name="T56" fmla="*/ 0 w 1"/>
                <a:gd name="T57" fmla="*/ 1 h 1"/>
                <a:gd name="T58" fmla="*/ 1 w 1"/>
                <a:gd name="T59" fmla="*/ 1 h 1"/>
                <a:gd name="T60" fmla="*/ 1 w 1"/>
                <a:gd name="T61" fmla="*/ 0 h 1"/>
                <a:gd name="T62" fmla="*/ 1 w 1"/>
                <a:gd name="T63" fmla="*/ 0 h 1"/>
                <a:gd name="T64" fmla="*/ 0 w 1"/>
                <a:gd name="T65" fmla="*/ 0 h 1"/>
                <a:gd name="T66" fmla="*/ 0 w 1"/>
                <a:gd name="T67" fmla="*/ 1 h 1"/>
                <a:gd name="T68" fmla="*/ 1 w 1"/>
                <a:gd name="T6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1"/>
                    <a:pt x="1" y="1"/>
                    <a:pt x="1" y="1"/>
                  </a:cubicBezTo>
                  <a:lnTo>
                    <a:pt x="0" y="1"/>
                  </a:lnTo>
                  <a:close/>
                  <a:moveTo>
                    <a:pt x="1" y="1"/>
                  </a:moveTo>
                  <a:cubicBezTo>
                    <a:pt x="1" y="1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4C4C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" name="Rectangle 50"/>
            <p:cNvSpPr>
              <a:spLocks noChangeArrowheads="1"/>
            </p:cNvSpPr>
            <p:nvPr/>
          </p:nvSpPr>
          <p:spPr bwMode="auto">
            <a:xfrm>
              <a:off x="3932581" y="3509119"/>
              <a:ext cx="1191" cy="23813"/>
            </a:xfrm>
            <a:prstGeom prst="rect">
              <a:avLst/>
            </a:prstGeom>
            <a:solidFill>
              <a:srgbClr val="4C4C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" name="Freeform 51"/>
            <p:cNvSpPr>
              <a:spLocks noEditPoints="1"/>
            </p:cNvSpPr>
            <p:nvPr/>
          </p:nvSpPr>
          <p:spPr bwMode="auto">
            <a:xfrm>
              <a:off x="3956393" y="3509119"/>
              <a:ext cx="0" cy="23813"/>
            </a:xfrm>
            <a:custGeom>
              <a:avLst/>
              <a:gdLst>
                <a:gd name="T0" fmla="*/ 0 h 1"/>
                <a:gd name="T1" fmla="*/ 0 h 1"/>
                <a:gd name="T2" fmla="*/ 0 h 1"/>
                <a:gd name="T3" fmla="*/ 0 h 1"/>
                <a:gd name="T4" fmla="*/ 0 h 1"/>
                <a:gd name="T5" fmla="*/ 0 h 1"/>
                <a:gd name="T6" fmla="*/ 0 h 1"/>
                <a:gd name="T7" fmla="*/ 0 h 1"/>
                <a:gd name="T8" fmla="*/ 0 h 1"/>
                <a:gd name="T9" fmla="*/ 1 h 1"/>
                <a:gd name="T10" fmla="*/ 0 h 1"/>
                <a:gd name="T11" fmla="*/ 0 h 1"/>
                <a:gd name="T1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  <a:cxn ang="0">
                  <a:pos x="0" y="T6"/>
                </a:cxn>
                <a:cxn ang="0">
                  <a:pos x="0" y="T7"/>
                </a:cxn>
                <a:cxn ang="0">
                  <a:pos x="0" y="T8"/>
                </a:cxn>
                <a:cxn ang="0">
                  <a:pos x="0" y="T9"/>
                </a:cxn>
                <a:cxn ang="0">
                  <a:pos x="0" y="T10"/>
                </a:cxn>
                <a:cxn ang="0">
                  <a:pos x="0" y="T11"/>
                </a:cxn>
                <a:cxn ang="0">
                  <a:pos x="0" y="T12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  <a:moveTo>
                    <a:pt x="0" y="1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4C4C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" name="Freeform 52"/>
            <p:cNvSpPr/>
            <p:nvPr/>
          </p:nvSpPr>
          <p:spPr bwMode="auto">
            <a:xfrm>
              <a:off x="3956393" y="3509119"/>
              <a:ext cx="0" cy="23813"/>
            </a:xfrm>
            <a:custGeom>
              <a:avLst/>
              <a:gdLst>
                <a:gd name="T0" fmla="*/ 1 h 1"/>
                <a:gd name="T1" fmla="*/ 1 h 1"/>
                <a:gd name="T2" fmla="*/ 1 h 1"/>
                <a:gd name="T3" fmla="*/ 1 h 1"/>
                <a:gd name="T4" fmla="*/ 1 h 1"/>
                <a:gd name="T5" fmla="*/ 0 h 1"/>
                <a:gd name="T6" fmla="*/ 0 h 1"/>
                <a:gd name="T7" fmla="*/ 0 h 1"/>
                <a:gd name="T8" fmla="*/ 0 h 1"/>
                <a:gd name="T9" fmla="*/ 0 h 1"/>
                <a:gd name="T10" fmla="*/ 0 h 1"/>
                <a:gd name="T11" fmla="*/ 0 h 1"/>
                <a:gd name="T12" fmla="*/ 0 h 1"/>
                <a:gd name="T13" fmla="*/ 0 h 1"/>
                <a:gd name="T14" fmla="*/ 0 h 1"/>
                <a:gd name="T15" fmla="*/ 1 h 1"/>
                <a:gd name="T16" fmla="*/ 1 h 1"/>
                <a:gd name="T17" fmla="*/ 1 h 1"/>
                <a:gd name="T18" fmla="*/ 1 h 1"/>
                <a:gd name="T19" fmla="*/ 1 h 1"/>
                <a:gd name="T20" fmla="*/ 1 h 1"/>
                <a:gd name="T21" fmla="*/ 1 h 1"/>
                <a:gd name="T22" fmla="*/ 1 h 1"/>
                <a:gd name="T23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  <a:cxn ang="0">
                  <a:pos x="0" y="T6"/>
                </a:cxn>
                <a:cxn ang="0">
                  <a:pos x="0" y="T7"/>
                </a:cxn>
                <a:cxn ang="0">
                  <a:pos x="0" y="T8"/>
                </a:cxn>
                <a:cxn ang="0">
                  <a:pos x="0" y="T9"/>
                </a:cxn>
                <a:cxn ang="0">
                  <a:pos x="0" y="T10"/>
                </a:cxn>
                <a:cxn ang="0">
                  <a:pos x="0" y="T11"/>
                </a:cxn>
                <a:cxn ang="0">
                  <a:pos x="0" y="T12"/>
                </a:cxn>
                <a:cxn ang="0">
                  <a:pos x="0" y="T13"/>
                </a:cxn>
                <a:cxn ang="0">
                  <a:pos x="0" y="T14"/>
                </a:cxn>
                <a:cxn ang="0">
                  <a:pos x="0" y="T15"/>
                </a:cxn>
                <a:cxn ang="0">
                  <a:pos x="0" y="T16"/>
                </a:cxn>
                <a:cxn ang="0">
                  <a:pos x="0" y="T17"/>
                </a:cxn>
                <a:cxn ang="0">
                  <a:pos x="0" y="T18"/>
                </a:cxn>
                <a:cxn ang="0">
                  <a:pos x="0" y="T19"/>
                </a:cxn>
                <a:cxn ang="0">
                  <a:pos x="0" y="T20"/>
                </a:cxn>
                <a:cxn ang="0">
                  <a:pos x="0" y="T21"/>
                </a:cxn>
                <a:cxn ang="0">
                  <a:pos x="0" y="T22"/>
                </a:cxn>
                <a:cxn ang="0">
                  <a:pos x="0" y="T23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4C4C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" name="Freeform 72"/>
            <p:cNvSpPr/>
            <p:nvPr/>
          </p:nvSpPr>
          <p:spPr bwMode="auto">
            <a:xfrm>
              <a:off x="3908768" y="3436492"/>
              <a:ext cx="23813" cy="25003"/>
            </a:xfrm>
            <a:custGeom>
              <a:avLst/>
              <a:gdLst>
                <a:gd name="T0" fmla="*/ 1 w 1"/>
                <a:gd name="T1" fmla="*/ 1 h 1"/>
                <a:gd name="T2" fmla="*/ 1 w 1"/>
                <a:gd name="T3" fmla="*/ 1 h 1"/>
                <a:gd name="T4" fmla="*/ 1 w 1"/>
                <a:gd name="T5" fmla="*/ 0 h 1"/>
                <a:gd name="T6" fmla="*/ 1 w 1"/>
                <a:gd name="T7" fmla="*/ 0 h 1"/>
                <a:gd name="T8" fmla="*/ 0 w 1"/>
                <a:gd name="T9" fmla="*/ 0 h 1"/>
                <a:gd name="T10" fmla="*/ 0 w 1"/>
                <a:gd name="T11" fmla="*/ 1 h 1"/>
                <a:gd name="T12" fmla="*/ 0 w 1"/>
                <a:gd name="T13" fmla="*/ 1 h 1"/>
                <a:gd name="T14" fmla="*/ 0 w 1"/>
                <a:gd name="T15" fmla="*/ 1 h 1"/>
                <a:gd name="T16" fmla="*/ 0 w 1"/>
                <a:gd name="T17" fmla="*/ 1 h 1"/>
                <a:gd name="T18" fmla="*/ 0 w 1"/>
                <a:gd name="T19" fmla="*/ 1 h 1"/>
                <a:gd name="T20" fmla="*/ 0 w 1"/>
                <a:gd name="T21" fmla="*/ 1 h 1"/>
                <a:gd name="T22" fmla="*/ 0 w 1"/>
                <a:gd name="T23" fmla="*/ 1 h 1"/>
                <a:gd name="T24" fmla="*/ 0 w 1"/>
                <a:gd name="T25" fmla="*/ 1 h 1"/>
                <a:gd name="T26" fmla="*/ 0 w 1"/>
                <a:gd name="T27" fmla="*/ 0 h 1"/>
                <a:gd name="T28" fmla="*/ 0 w 1"/>
                <a:gd name="T29" fmla="*/ 0 h 1"/>
                <a:gd name="T30" fmla="*/ 0 w 1"/>
                <a:gd name="T31" fmla="*/ 0 h 1"/>
                <a:gd name="T32" fmla="*/ 0 w 1"/>
                <a:gd name="T33" fmla="*/ 0 h 1"/>
                <a:gd name="T34" fmla="*/ 0 w 1"/>
                <a:gd name="T35" fmla="*/ 1 h 1"/>
                <a:gd name="T36" fmla="*/ 0 w 1"/>
                <a:gd name="T37" fmla="*/ 1 h 1"/>
                <a:gd name="T38" fmla="*/ 0 w 1"/>
                <a:gd name="T39" fmla="*/ 1 h 1"/>
                <a:gd name="T40" fmla="*/ 0 w 1"/>
                <a:gd name="T41" fmla="*/ 1 h 1"/>
                <a:gd name="T42" fmla="*/ 0 w 1"/>
                <a:gd name="T43" fmla="*/ 1 h 1"/>
                <a:gd name="T44" fmla="*/ 0 w 1"/>
                <a:gd name="T45" fmla="*/ 1 h 1"/>
                <a:gd name="T46" fmla="*/ 0 w 1"/>
                <a:gd name="T47" fmla="*/ 1 h 1"/>
                <a:gd name="T48" fmla="*/ 0 w 1"/>
                <a:gd name="T49" fmla="*/ 0 h 1"/>
                <a:gd name="T50" fmla="*/ 0 w 1"/>
                <a:gd name="T51" fmla="*/ 0 h 1"/>
                <a:gd name="T52" fmla="*/ 0 w 1"/>
                <a:gd name="T53" fmla="*/ 1 h 1"/>
                <a:gd name="T54" fmla="*/ 0 w 1"/>
                <a:gd name="T55" fmla="*/ 0 h 1"/>
                <a:gd name="T56" fmla="*/ 0 w 1"/>
                <a:gd name="T57" fmla="*/ 0 h 1"/>
                <a:gd name="T58" fmla="*/ 0 w 1"/>
                <a:gd name="T59" fmla="*/ 0 h 1"/>
                <a:gd name="T60" fmla="*/ 0 w 1"/>
                <a:gd name="T61" fmla="*/ 1 h 1"/>
                <a:gd name="T62" fmla="*/ 0 w 1"/>
                <a:gd name="T63" fmla="*/ 0 h 1"/>
                <a:gd name="T64" fmla="*/ 1 w 1"/>
                <a:gd name="T65" fmla="*/ 0 h 1"/>
                <a:gd name="T66" fmla="*/ 1 w 1"/>
                <a:gd name="T67" fmla="*/ 0 h 1"/>
                <a:gd name="T68" fmla="*/ 1 w 1"/>
                <a:gd name="T69" fmla="*/ 0 h 1"/>
                <a:gd name="T70" fmla="*/ 1 w 1"/>
                <a:gd name="T71" fmla="*/ 1 h 1"/>
                <a:gd name="T72" fmla="*/ 1 w 1"/>
                <a:gd name="T73" fmla="*/ 1 h 1"/>
                <a:gd name="T74" fmla="*/ 1 w 1"/>
                <a:gd name="T7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4C4C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" name="Freeform 73"/>
            <p:cNvSpPr>
              <a:spLocks noEditPoints="1"/>
            </p:cNvSpPr>
            <p:nvPr/>
          </p:nvSpPr>
          <p:spPr bwMode="auto">
            <a:xfrm>
              <a:off x="3932580" y="3436492"/>
              <a:ext cx="23813" cy="25003"/>
            </a:xfrm>
            <a:custGeom>
              <a:avLst/>
              <a:gdLst>
                <a:gd name="T0" fmla="*/ 0 w 1"/>
                <a:gd name="T1" fmla="*/ 1 h 1"/>
                <a:gd name="T2" fmla="*/ 0 w 1"/>
                <a:gd name="T3" fmla="*/ 1 h 1"/>
                <a:gd name="T4" fmla="*/ 0 w 1"/>
                <a:gd name="T5" fmla="*/ 1 h 1"/>
                <a:gd name="T6" fmla="*/ 0 w 1"/>
                <a:gd name="T7" fmla="*/ 1 h 1"/>
                <a:gd name="T8" fmla="*/ 0 w 1"/>
                <a:gd name="T9" fmla="*/ 1 h 1"/>
                <a:gd name="T10" fmla="*/ 0 w 1"/>
                <a:gd name="T11" fmla="*/ 1 h 1"/>
                <a:gd name="T12" fmla="*/ 1 w 1"/>
                <a:gd name="T13" fmla="*/ 1 h 1"/>
                <a:gd name="T14" fmla="*/ 1 w 1"/>
                <a:gd name="T15" fmla="*/ 1 h 1"/>
                <a:gd name="T16" fmla="*/ 1 w 1"/>
                <a:gd name="T17" fmla="*/ 1 h 1"/>
                <a:gd name="T18" fmla="*/ 1 w 1"/>
                <a:gd name="T19" fmla="*/ 1 h 1"/>
                <a:gd name="T20" fmla="*/ 1 w 1"/>
                <a:gd name="T21" fmla="*/ 1 h 1"/>
                <a:gd name="T22" fmla="*/ 1 w 1"/>
                <a:gd name="T23" fmla="*/ 1 h 1"/>
                <a:gd name="T24" fmla="*/ 1 w 1"/>
                <a:gd name="T25" fmla="*/ 1 h 1"/>
                <a:gd name="T26" fmla="*/ 1 w 1"/>
                <a:gd name="T27" fmla="*/ 1 h 1"/>
                <a:gd name="T28" fmla="*/ 1 w 1"/>
                <a:gd name="T29" fmla="*/ 1 h 1"/>
                <a:gd name="T30" fmla="*/ 1 w 1"/>
                <a:gd name="T31" fmla="*/ 1 h 1"/>
                <a:gd name="T32" fmla="*/ 0 w 1"/>
                <a:gd name="T33" fmla="*/ 1 h 1"/>
                <a:gd name="T34" fmla="*/ 0 w 1"/>
                <a:gd name="T35" fmla="*/ 1 h 1"/>
                <a:gd name="T36" fmla="*/ 0 w 1"/>
                <a:gd name="T37" fmla="*/ 1 h 1"/>
                <a:gd name="T38" fmla="*/ 0 w 1"/>
                <a:gd name="T39" fmla="*/ 1 h 1"/>
                <a:gd name="T40" fmla="*/ 0 w 1"/>
                <a:gd name="T41" fmla="*/ 1 h 1"/>
                <a:gd name="T42" fmla="*/ 0 w 1"/>
                <a:gd name="T43" fmla="*/ 0 h 1"/>
                <a:gd name="T44" fmla="*/ 0 w 1"/>
                <a:gd name="T45" fmla="*/ 0 h 1"/>
                <a:gd name="T46" fmla="*/ 1 w 1"/>
                <a:gd name="T47" fmla="*/ 0 h 1"/>
                <a:gd name="T48" fmla="*/ 1 w 1"/>
                <a:gd name="T49" fmla="*/ 0 h 1"/>
                <a:gd name="T50" fmla="*/ 1 w 1"/>
                <a:gd name="T51" fmla="*/ 0 h 1"/>
                <a:gd name="T52" fmla="*/ 1 w 1"/>
                <a:gd name="T53" fmla="*/ 1 h 1"/>
                <a:gd name="T54" fmla="*/ 1 w 1"/>
                <a:gd name="T55" fmla="*/ 1 h 1"/>
                <a:gd name="T56" fmla="*/ 0 w 1"/>
                <a:gd name="T57" fmla="*/ 1 h 1"/>
                <a:gd name="T58" fmla="*/ 1 w 1"/>
                <a:gd name="T59" fmla="*/ 1 h 1"/>
                <a:gd name="T60" fmla="*/ 1 w 1"/>
                <a:gd name="T61" fmla="*/ 0 h 1"/>
                <a:gd name="T62" fmla="*/ 1 w 1"/>
                <a:gd name="T63" fmla="*/ 0 h 1"/>
                <a:gd name="T64" fmla="*/ 0 w 1"/>
                <a:gd name="T65" fmla="*/ 0 h 1"/>
                <a:gd name="T66" fmla="*/ 0 w 1"/>
                <a:gd name="T67" fmla="*/ 1 h 1"/>
                <a:gd name="T68" fmla="*/ 1 w 1"/>
                <a:gd name="T6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lnTo>
                    <a:pt x="0" y="1"/>
                  </a:lnTo>
                  <a:close/>
                  <a:moveTo>
                    <a:pt x="1" y="1"/>
                  </a:moveTo>
                  <a:cubicBezTo>
                    <a:pt x="1" y="1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4C4C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8" name="Freeform 74"/>
            <p:cNvSpPr/>
            <p:nvPr/>
          </p:nvSpPr>
          <p:spPr bwMode="auto">
            <a:xfrm>
              <a:off x="3956393" y="3436492"/>
              <a:ext cx="23813" cy="25003"/>
            </a:xfrm>
            <a:custGeom>
              <a:avLst/>
              <a:gdLst>
                <a:gd name="T0" fmla="*/ 0 w 1"/>
                <a:gd name="T1" fmla="*/ 1 h 1"/>
                <a:gd name="T2" fmla="*/ 0 w 1"/>
                <a:gd name="T3" fmla="*/ 1 h 1"/>
                <a:gd name="T4" fmla="*/ 0 w 1"/>
                <a:gd name="T5" fmla="*/ 1 h 1"/>
                <a:gd name="T6" fmla="*/ 0 w 1"/>
                <a:gd name="T7" fmla="*/ 1 h 1"/>
                <a:gd name="T8" fmla="*/ 0 w 1"/>
                <a:gd name="T9" fmla="*/ 1 h 1"/>
                <a:gd name="T10" fmla="*/ 0 w 1"/>
                <a:gd name="T11" fmla="*/ 0 h 1"/>
                <a:gd name="T12" fmla="*/ 0 w 1"/>
                <a:gd name="T13" fmla="*/ 0 h 1"/>
                <a:gd name="T14" fmla="*/ 0 w 1"/>
                <a:gd name="T15" fmla="*/ 0 h 1"/>
                <a:gd name="T16" fmla="*/ 0 w 1"/>
                <a:gd name="T17" fmla="*/ 0 h 1"/>
                <a:gd name="T18" fmla="*/ 0 w 1"/>
                <a:gd name="T19" fmla="*/ 0 h 1"/>
                <a:gd name="T20" fmla="*/ 0 w 1"/>
                <a:gd name="T21" fmla="*/ 0 h 1"/>
                <a:gd name="T22" fmla="*/ 0 w 1"/>
                <a:gd name="T23" fmla="*/ 0 h 1"/>
                <a:gd name="T24" fmla="*/ 0 w 1"/>
                <a:gd name="T25" fmla="*/ 0 h 1"/>
                <a:gd name="T26" fmla="*/ 0 w 1"/>
                <a:gd name="T27" fmla="*/ 0 h 1"/>
                <a:gd name="T28" fmla="*/ 0 w 1"/>
                <a:gd name="T29" fmla="*/ 0 h 1"/>
                <a:gd name="T30" fmla="*/ 0 w 1"/>
                <a:gd name="T31" fmla="*/ 1 h 1"/>
                <a:gd name="T32" fmla="*/ 0 w 1"/>
                <a:gd name="T33" fmla="*/ 1 h 1"/>
                <a:gd name="T34" fmla="*/ 0 w 1"/>
                <a:gd name="T35" fmla="*/ 1 h 1"/>
                <a:gd name="T36" fmla="*/ 0 w 1"/>
                <a:gd name="T37" fmla="*/ 1 h 1"/>
                <a:gd name="T38" fmla="*/ 0 w 1"/>
                <a:gd name="T39" fmla="*/ 1 h 1"/>
                <a:gd name="T40" fmla="*/ 0 w 1"/>
                <a:gd name="T41" fmla="*/ 1 h 1"/>
                <a:gd name="T42" fmla="*/ 1 w 1"/>
                <a:gd name="T43" fmla="*/ 1 h 1"/>
                <a:gd name="T44" fmla="*/ 1 w 1"/>
                <a:gd name="T45" fmla="*/ 1 h 1"/>
                <a:gd name="T46" fmla="*/ 0 w 1"/>
                <a:gd name="T4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4C4C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9" name="Freeform 86"/>
            <p:cNvSpPr>
              <a:spLocks noEditPoints="1"/>
            </p:cNvSpPr>
            <p:nvPr/>
          </p:nvSpPr>
          <p:spPr bwMode="auto">
            <a:xfrm>
              <a:off x="4486223" y="3149551"/>
              <a:ext cx="23813" cy="23813"/>
            </a:xfrm>
            <a:custGeom>
              <a:avLst/>
              <a:gdLst>
                <a:gd name="T0" fmla="*/ 1 w 1"/>
                <a:gd name="T1" fmla="*/ 1 h 1"/>
                <a:gd name="T2" fmla="*/ 1 w 1"/>
                <a:gd name="T3" fmla="*/ 0 h 1"/>
                <a:gd name="T4" fmla="*/ 1 w 1"/>
                <a:gd name="T5" fmla="*/ 0 h 1"/>
                <a:gd name="T6" fmla="*/ 0 w 1"/>
                <a:gd name="T7" fmla="*/ 0 h 1"/>
                <a:gd name="T8" fmla="*/ 0 w 1"/>
                <a:gd name="T9" fmla="*/ 0 h 1"/>
                <a:gd name="T10" fmla="*/ 0 w 1"/>
                <a:gd name="T11" fmla="*/ 0 h 1"/>
                <a:gd name="T12" fmla="*/ 0 w 1"/>
                <a:gd name="T13" fmla="*/ 0 h 1"/>
                <a:gd name="T14" fmla="*/ 0 w 1"/>
                <a:gd name="T15" fmla="*/ 0 h 1"/>
                <a:gd name="T16" fmla="*/ 0 w 1"/>
                <a:gd name="T17" fmla="*/ 0 h 1"/>
                <a:gd name="T18" fmla="*/ 0 w 1"/>
                <a:gd name="T19" fmla="*/ 0 h 1"/>
                <a:gd name="T20" fmla="*/ 0 w 1"/>
                <a:gd name="T21" fmla="*/ 0 h 1"/>
                <a:gd name="T22" fmla="*/ 0 w 1"/>
                <a:gd name="T23" fmla="*/ 0 h 1"/>
                <a:gd name="T24" fmla="*/ 1 w 1"/>
                <a:gd name="T25" fmla="*/ 0 h 1"/>
                <a:gd name="T26" fmla="*/ 1 w 1"/>
                <a:gd name="T27" fmla="*/ 0 h 1"/>
                <a:gd name="T28" fmla="*/ 1 w 1"/>
                <a:gd name="T29" fmla="*/ 0 h 1"/>
                <a:gd name="T30" fmla="*/ 1 w 1"/>
                <a:gd name="T31" fmla="*/ 0 h 1"/>
                <a:gd name="T32" fmla="*/ 1 w 1"/>
                <a:gd name="T33" fmla="*/ 1 h 1"/>
                <a:gd name="T34" fmla="*/ 1 w 1"/>
                <a:gd name="T35" fmla="*/ 0 h 1"/>
                <a:gd name="T36" fmla="*/ 1 w 1"/>
                <a:gd name="T37" fmla="*/ 0 h 1"/>
                <a:gd name="T38" fmla="*/ 1 w 1"/>
                <a:gd name="T39" fmla="*/ 0 h 1"/>
                <a:gd name="T40" fmla="*/ 1 w 1"/>
                <a:gd name="T41" fmla="*/ 0 h 1"/>
                <a:gd name="T42" fmla="*/ 0 w 1"/>
                <a:gd name="T43" fmla="*/ 0 h 1"/>
                <a:gd name="T44" fmla="*/ 0 w 1"/>
                <a:gd name="T45" fmla="*/ 0 h 1"/>
                <a:gd name="T46" fmla="*/ 0 w 1"/>
                <a:gd name="T47" fmla="*/ 0 h 1"/>
                <a:gd name="T48" fmla="*/ 0 w 1"/>
                <a:gd name="T49" fmla="*/ 0 h 1"/>
                <a:gd name="T50" fmla="*/ 0 w 1"/>
                <a:gd name="T51" fmla="*/ 0 h 1"/>
                <a:gd name="T52" fmla="*/ 0 w 1"/>
                <a:gd name="T53" fmla="*/ 0 h 1"/>
                <a:gd name="T54" fmla="*/ 0 w 1"/>
                <a:gd name="T55" fmla="*/ 0 h 1"/>
                <a:gd name="T56" fmla="*/ 0 w 1"/>
                <a:gd name="T57" fmla="*/ 0 h 1"/>
                <a:gd name="T58" fmla="*/ 0 w 1"/>
                <a:gd name="T59" fmla="*/ 0 h 1"/>
                <a:gd name="T60" fmla="*/ 1 w 1"/>
                <a:gd name="T61" fmla="*/ 0 h 1"/>
                <a:gd name="T62" fmla="*/ 1 w 1"/>
                <a:gd name="T63" fmla="*/ 0 h 1"/>
                <a:gd name="T64" fmla="*/ 1 w 1"/>
                <a:gd name="T65" fmla="*/ 0 h 1"/>
                <a:gd name="T66" fmla="*/ 1 w 1"/>
                <a:gd name="T6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1"/>
                    <a:pt x="1" y="1"/>
                    <a:pt x="1" y="1"/>
                  </a:cubicBezTo>
                  <a:close/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4C4C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1" name="Freeform 89"/>
            <p:cNvSpPr>
              <a:spLocks noEditPoints="1"/>
            </p:cNvSpPr>
            <p:nvPr/>
          </p:nvSpPr>
          <p:spPr bwMode="auto">
            <a:xfrm>
              <a:off x="4581474" y="3149551"/>
              <a:ext cx="0" cy="23813"/>
            </a:xfrm>
            <a:custGeom>
              <a:avLst/>
              <a:gdLst>
                <a:gd name="T0" fmla="*/ 0 h 1"/>
                <a:gd name="T1" fmla="*/ 0 h 1"/>
                <a:gd name="T2" fmla="*/ 0 h 1"/>
                <a:gd name="T3" fmla="*/ 0 h 1"/>
                <a:gd name="T4" fmla="*/ 0 h 1"/>
                <a:gd name="T5" fmla="*/ 0 h 1"/>
                <a:gd name="T6" fmla="*/ 0 h 1"/>
                <a:gd name="T7" fmla="*/ 1 h 1"/>
                <a:gd name="T8" fmla="*/ 1 h 1"/>
                <a:gd name="T9" fmla="*/ 0 h 1"/>
                <a:gd name="T10" fmla="*/ 0 h 1"/>
                <a:gd name="T11" fmla="*/ 0 h 1"/>
                <a:gd name="T12" fmla="*/ 0 h 1"/>
                <a:gd name="T13" fmla="*/ 0 h 1"/>
                <a:gd name="T14" fmla="*/ 0 h 1"/>
                <a:gd name="T15" fmla="*/ 0 h 1"/>
                <a:gd name="T16" fmla="*/ 0 h 1"/>
                <a:gd name="T17" fmla="*/ 0 h 1"/>
                <a:gd name="T18" fmla="*/ 0 h 1"/>
                <a:gd name="T19" fmla="*/ 0 h 1"/>
                <a:gd name="T20" fmla="*/ 0 h 1"/>
                <a:gd name="T21" fmla="*/ 0 h 1"/>
                <a:gd name="T22" fmla="*/ 0 h 1"/>
                <a:gd name="T23" fmla="*/ 0 h 1"/>
                <a:gd name="T24" fmla="*/ 0 h 1"/>
                <a:gd name="T25" fmla="*/ 0 h 1"/>
                <a:gd name="T26" fmla="*/ 0 h 1"/>
                <a:gd name="T27" fmla="*/ 0 h 1"/>
                <a:gd name="T28" fmla="*/ 0 h 1"/>
                <a:gd name="T29" fmla="*/ 0 h 1"/>
                <a:gd name="T30" fmla="*/ 0 h 1"/>
                <a:gd name="T31" fmla="*/ 0 h 1"/>
                <a:gd name="T32" fmla="*/ 0 h 1"/>
                <a:gd name="T33" fmla="*/ 0 h 1"/>
                <a:gd name="T34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  <a:cxn ang="0">
                  <a:pos x="0" y="T6"/>
                </a:cxn>
                <a:cxn ang="0">
                  <a:pos x="0" y="T7"/>
                </a:cxn>
                <a:cxn ang="0">
                  <a:pos x="0" y="T8"/>
                </a:cxn>
                <a:cxn ang="0">
                  <a:pos x="0" y="T9"/>
                </a:cxn>
                <a:cxn ang="0">
                  <a:pos x="0" y="T10"/>
                </a:cxn>
                <a:cxn ang="0">
                  <a:pos x="0" y="T11"/>
                </a:cxn>
                <a:cxn ang="0">
                  <a:pos x="0" y="T12"/>
                </a:cxn>
                <a:cxn ang="0">
                  <a:pos x="0" y="T13"/>
                </a:cxn>
                <a:cxn ang="0">
                  <a:pos x="0" y="T14"/>
                </a:cxn>
                <a:cxn ang="0">
                  <a:pos x="0" y="T15"/>
                </a:cxn>
                <a:cxn ang="0">
                  <a:pos x="0" y="T16"/>
                </a:cxn>
                <a:cxn ang="0">
                  <a:pos x="0" y="T17"/>
                </a:cxn>
                <a:cxn ang="0">
                  <a:pos x="0" y="T18"/>
                </a:cxn>
                <a:cxn ang="0">
                  <a:pos x="0" y="T19"/>
                </a:cxn>
                <a:cxn ang="0">
                  <a:pos x="0" y="T20"/>
                </a:cxn>
                <a:cxn ang="0">
                  <a:pos x="0" y="T21"/>
                </a:cxn>
                <a:cxn ang="0">
                  <a:pos x="0" y="T22"/>
                </a:cxn>
                <a:cxn ang="0">
                  <a:pos x="0" y="T23"/>
                </a:cxn>
                <a:cxn ang="0">
                  <a:pos x="0" y="T24"/>
                </a:cxn>
                <a:cxn ang="0">
                  <a:pos x="0" y="T25"/>
                </a:cxn>
                <a:cxn ang="0">
                  <a:pos x="0" y="T26"/>
                </a:cxn>
                <a:cxn ang="0">
                  <a:pos x="0" y="T27"/>
                </a:cxn>
                <a:cxn ang="0">
                  <a:pos x="0" y="T28"/>
                </a:cxn>
                <a:cxn ang="0">
                  <a:pos x="0" y="T29"/>
                </a:cxn>
                <a:cxn ang="0">
                  <a:pos x="0" y="T30"/>
                </a:cxn>
                <a:cxn ang="0">
                  <a:pos x="0" y="T31"/>
                </a:cxn>
                <a:cxn ang="0">
                  <a:pos x="0" y="T32"/>
                </a:cxn>
                <a:cxn ang="0">
                  <a:pos x="0" y="T33"/>
                </a:cxn>
                <a:cxn ang="0">
                  <a:pos x="0" y="T34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4C4C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2" name="Freeform 405"/>
            <p:cNvSpPr/>
            <p:nvPr/>
          </p:nvSpPr>
          <p:spPr bwMode="auto">
            <a:xfrm>
              <a:off x="3932580" y="4348508"/>
              <a:ext cx="23813" cy="25003"/>
            </a:xfrm>
            <a:custGeom>
              <a:avLst/>
              <a:gdLst>
                <a:gd name="T0" fmla="*/ 1 w 1"/>
                <a:gd name="T1" fmla="*/ 1 h 1"/>
                <a:gd name="T2" fmla="*/ 0 w 1"/>
                <a:gd name="T3" fmla="*/ 1 h 1"/>
                <a:gd name="T4" fmla="*/ 0 w 1"/>
                <a:gd name="T5" fmla="*/ 1 h 1"/>
                <a:gd name="T6" fmla="*/ 0 w 1"/>
                <a:gd name="T7" fmla="*/ 1 h 1"/>
                <a:gd name="T8" fmla="*/ 0 w 1"/>
                <a:gd name="T9" fmla="*/ 1 h 1"/>
                <a:gd name="T10" fmla="*/ 0 w 1"/>
                <a:gd name="T11" fmla="*/ 0 h 1"/>
                <a:gd name="T12" fmla="*/ 0 w 1"/>
                <a:gd name="T13" fmla="*/ 0 h 1"/>
                <a:gd name="T14" fmla="*/ 0 w 1"/>
                <a:gd name="T15" fmla="*/ 0 h 1"/>
                <a:gd name="T16" fmla="*/ 0 w 1"/>
                <a:gd name="T17" fmla="*/ 0 h 1"/>
                <a:gd name="T18" fmla="*/ 0 w 1"/>
                <a:gd name="T19" fmla="*/ 0 h 1"/>
                <a:gd name="T20" fmla="*/ 0 w 1"/>
                <a:gd name="T21" fmla="*/ 0 h 1"/>
                <a:gd name="T22" fmla="*/ 0 w 1"/>
                <a:gd name="T23" fmla="*/ 0 h 1"/>
                <a:gd name="T24" fmla="*/ 1 w 1"/>
                <a:gd name="T25" fmla="*/ 0 h 1"/>
                <a:gd name="T26" fmla="*/ 1 w 1"/>
                <a:gd name="T27" fmla="*/ 0 h 1"/>
                <a:gd name="T28" fmla="*/ 0 w 1"/>
                <a:gd name="T29" fmla="*/ 0 h 1"/>
                <a:gd name="T30" fmla="*/ 0 w 1"/>
                <a:gd name="T31" fmla="*/ 1 h 1"/>
                <a:gd name="T32" fmla="*/ 0 w 1"/>
                <a:gd name="T33" fmla="*/ 1 h 1"/>
                <a:gd name="T34" fmla="*/ 0 w 1"/>
                <a:gd name="T35" fmla="*/ 1 h 1"/>
                <a:gd name="T36" fmla="*/ 0 w 1"/>
                <a:gd name="T37" fmla="*/ 1 h 1"/>
                <a:gd name="T38" fmla="*/ 1 w 1"/>
                <a:gd name="T39" fmla="*/ 1 h 1"/>
                <a:gd name="T40" fmla="*/ 1 w 1"/>
                <a:gd name="T41" fmla="*/ 1 h 1"/>
                <a:gd name="T42" fmla="*/ 1 w 1"/>
                <a:gd name="T43" fmla="*/ 1 h 1"/>
                <a:gd name="T44" fmla="*/ 1 w 1"/>
                <a:gd name="T45" fmla="*/ 1 h 1"/>
                <a:gd name="T46" fmla="*/ 1 w 1"/>
                <a:gd name="T4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4C4C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grpSp>
          <p:nvGrpSpPr>
            <p:cNvPr id="23" name="组合 22"/>
            <p:cNvGrpSpPr/>
            <p:nvPr/>
          </p:nvGrpSpPr>
          <p:grpSpPr>
            <a:xfrm>
              <a:off x="3234873" y="2932860"/>
              <a:ext cx="1202536" cy="888203"/>
              <a:chOff x="3325549" y="1879980"/>
              <a:chExt cx="1202536" cy="888203"/>
            </a:xfrm>
          </p:grpSpPr>
          <p:sp>
            <p:nvSpPr>
              <p:cNvPr id="39" name="Freeform 7"/>
              <p:cNvSpPr>
                <a:spLocks noEditPoints="1"/>
              </p:cNvSpPr>
              <p:nvPr/>
            </p:nvSpPr>
            <p:spPr bwMode="auto">
              <a:xfrm>
                <a:off x="3325549" y="1879980"/>
                <a:ext cx="1202536" cy="888203"/>
              </a:xfrm>
              <a:custGeom>
                <a:avLst/>
                <a:gdLst>
                  <a:gd name="T0" fmla="*/ 29 w 50"/>
                  <a:gd name="T1" fmla="*/ 4 h 37"/>
                  <a:gd name="T2" fmla="*/ 5 w 50"/>
                  <a:gd name="T3" fmla="*/ 11 h 37"/>
                  <a:gd name="T4" fmla="*/ 11 w 50"/>
                  <a:gd name="T5" fmla="*/ 34 h 37"/>
                  <a:gd name="T6" fmla="*/ 20 w 50"/>
                  <a:gd name="T7" fmla="*/ 37 h 37"/>
                  <a:gd name="T8" fmla="*/ 20 w 50"/>
                  <a:gd name="T9" fmla="*/ 37 h 37"/>
                  <a:gd name="T10" fmla="*/ 50 w 50"/>
                  <a:gd name="T11" fmla="*/ 37 h 37"/>
                  <a:gd name="T12" fmla="*/ 35 w 50"/>
                  <a:gd name="T13" fmla="*/ 11 h 37"/>
                  <a:gd name="T14" fmla="*/ 35 w 50"/>
                  <a:gd name="T15" fmla="*/ 11 h 37"/>
                  <a:gd name="T16" fmla="*/ 29 w 50"/>
                  <a:gd name="T17" fmla="*/ 4 h 37"/>
                  <a:gd name="T18" fmla="*/ 32 w 50"/>
                  <a:gd name="T19" fmla="*/ 26 h 37"/>
                  <a:gd name="T20" fmla="*/ 13 w 50"/>
                  <a:gd name="T21" fmla="*/ 32 h 37"/>
                  <a:gd name="T22" fmla="*/ 8 w 50"/>
                  <a:gd name="T23" fmla="*/ 12 h 37"/>
                  <a:gd name="T24" fmla="*/ 27 w 50"/>
                  <a:gd name="T25" fmla="*/ 7 h 37"/>
                  <a:gd name="T26" fmla="*/ 32 w 50"/>
                  <a:gd name="T27" fmla="*/ 26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0" h="37">
                    <a:moveTo>
                      <a:pt x="29" y="4"/>
                    </a:moveTo>
                    <a:cubicBezTo>
                      <a:pt x="20" y="0"/>
                      <a:pt x="10" y="2"/>
                      <a:pt x="5" y="11"/>
                    </a:cubicBezTo>
                    <a:cubicBezTo>
                      <a:pt x="0" y="19"/>
                      <a:pt x="3" y="29"/>
                      <a:pt x="11" y="34"/>
                    </a:cubicBezTo>
                    <a:cubicBezTo>
                      <a:pt x="14" y="36"/>
                      <a:pt x="17" y="37"/>
                      <a:pt x="20" y="37"/>
                    </a:cubicBezTo>
                    <a:cubicBezTo>
                      <a:pt x="20" y="37"/>
                      <a:pt x="20" y="37"/>
                      <a:pt x="20" y="37"/>
                    </a:cubicBezTo>
                    <a:cubicBezTo>
                      <a:pt x="50" y="37"/>
                      <a:pt x="50" y="37"/>
                      <a:pt x="50" y="37"/>
                    </a:cubicBezTo>
                    <a:cubicBezTo>
                      <a:pt x="35" y="11"/>
                      <a:pt x="35" y="11"/>
                      <a:pt x="35" y="11"/>
                    </a:cubicBezTo>
                    <a:cubicBezTo>
                      <a:pt x="35" y="11"/>
                      <a:pt x="35" y="11"/>
                      <a:pt x="35" y="11"/>
                    </a:cubicBezTo>
                    <a:cubicBezTo>
                      <a:pt x="34" y="8"/>
                      <a:pt x="31" y="6"/>
                      <a:pt x="29" y="4"/>
                    </a:cubicBezTo>
                    <a:close/>
                    <a:moveTo>
                      <a:pt x="32" y="26"/>
                    </a:moveTo>
                    <a:cubicBezTo>
                      <a:pt x="28" y="33"/>
                      <a:pt x="20" y="36"/>
                      <a:pt x="13" y="32"/>
                    </a:cubicBezTo>
                    <a:cubicBezTo>
                      <a:pt x="6" y="28"/>
                      <a:pt x="4" y="19"/>
                      <a:pt x="8" y="12"/>
                    </a:cubicBezTo>
                    <a:cubicBezTo>
                      <a:pt x="12" y="5"/>
                      <a:pt x="20" y="3"/>
                      <a:pt x="27" y="7"/>
                    </a:cubicBezTo>
                    <a:cubicBezTo>
                      <a:pt x="34" y="11"/>
                      <a:pt x="36" y="20"/>
                      <a:pt x="32" y="26"/>
                    </a:cubicBezTo>
                    <a:close/>
                  </a:path>
                </a:pathLst>
              </a:custGeom>
              <a:solidFill>
                <a:srgbClr val="17375E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0" name="文本框 17"/>
              <p:cNvSpPr txBox="1"/>
              <p:nvPr/>
            </p:nvSpPr>
            <p:spPr>
              <a:xfrm>
                <a:off x="3434997" y="2096852"/>
                <a:ext cx="744997" cy="463429"/>
              </a:xfrm>
              <a:prstGeom prst="rect">
                <a:avLst/>
              </a:prstGeom>
              <a:noFill/>
            </p:spPr>
            <p:txBody>
              <a:bodyPr wrap="square" lIns="68580" tIns="34290" rIns="68580" bIns="34290" rtlCol="0">
                <a:spAutoFit/>
              </a:bodyPr>
              <a:lstStyle>
                <a:defPPr>
                  <a:defRPr lang="zh-CN"/>
                </a:defPPr>
                <a:lvl1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b="1" kern="0">
                    <a:solidFill>
                      <a:schemeClr val="tx1">
                        <a:lumMod val="65000"/>
                        <a:lumOff val="35000"/>
                      </a:schemeClr>
                    </a:solidFill>
                  </a:defRPr>
                </a:lvl1pPr>
              </a:lstStyle>
              <a:p>
                <a:pPr algn="ctr"/>
                <a:r>
                  <a:rPr lang="zh-CN" altLang="en-US" dirty="0"/>
                  <a:t>开发</a:t>
                </a:r>
                <a:endParaRPr lang="en-US" altLang="zh-CN" dirty="0"/>
              </a:p>
              <a:p>
                <a:pPr algn="ctr"/>
                <a:r>
                  <a:rPr lang="zh-CN" altLang="en-US" dirty="0"/>
                  <a:t>效率高</a:t>
                </a:r>
                <a:r>
                  <a:rPr lang="en-US" altLang="zh-CN" dirty="0"/>
                  <a:t> </a:t>
                </a:r>
                <a:endParaRPr lang="zh-CN" altLang="en-US" dirty="0"/>
              </a:p>
            </p:txBody>
          </p:sp>
        </p:grpSp>
        <p:grpSp>
          <p:nvGrpSpPr>
            <p:cNvPr id="24" name="组合 23"/>
            <p:cNvGrpSpPr/>
            <p:nvPr/>
          </p:nvGrpSpPr>
          <p:grpSpPr>
            <a:xfrm>
              <a:off x="4061214" y="3981434"/>
              <a:ext cx="817963" cy="1247771"/>
              <a:chOff x="4151890" y="2928554"/>
              <a:chExt cx="817963" cy="1247771"/>
            </a:xfrm>
          </p:grpSpPr>
          <p:sp>
            <p:nvSpPr>
              <p:cNvPr id="37" name="Freeform 5"/>
              <p:cNvSpPr>
                <a:spLocks noEditPoints="1"/>
              </p:cNvSpPr>
              <p:nvPr/>
            </p:nvSpPr>
            <p:spPr bwMode="auto">
              <a:xfrm flipV="1">
                <a:off x="4151890" y="2928554"/>
                <a:ext cx="817963" cy="1247771"/>
              </a:xfrm>
              <a:custGeom>
                <a:avLst/>
                <a:gdLst>
                  <a:gd name="T0" fmla="*/ 34 w 34"/>
                  <a:gd name="T1" fmla="*/ 18 h 52"/>
                  <a:gd name="T2" fmla="*/ 17 w 34"/>
                  <a:gd name="T3" fmla="*/ 1 h 52"/>
                  <a:gd name="T4" fmla="*/ 0 w 34"/>
                  <a:gd name="T5" fmla="*/ 18 h 52"/>
                  <a:gd name="T6" fmla="*/ 2 w 34"/>
                  <a:gd name="T7" fmla="*/ 26 h 52"/>
                  <a:gd name="T8" fmla="*/ 2 w 34"/>
                  <a:gd name="T9" fmla="*/ 26 h 52"/>
                  <a:gd name="T10" fmla="*/ 17 w 34"/>
                  <a:gd name="T11" fmla="*/ 52 h 52"/>
                  <a:gd name="T12" fmla="*/ 32 w 34"/>
                  <a:gd name="T13" fmla="*/ 26 h 52"/>
                  <a:gd name="T14" fmla="*/ 32 w 34"/>
                  <a:gd name="T15" fmla="*/ 26 h 52"/>
                  <a:gd name="T16" fmla="*/ 34 w 34"/>
                  <a:gd name="T17" fmla="*/ 18 h 52"/>
                  <a:gd name="T18" fmla="*/ 17 w 34"/>
                  <a:gd name="T19" fmla="*/ 32 h 52"/>
                  <a:gd name="T20" fmla="*/ 3 w 34"/>
                  <a:gd name="T21" fmla="*/ 18 h 52"/>
                  <a:gd name="T22" fmla="*/ 17 w 34"/>
                  <a:gd name="T23" fmla="*/ 3 h 52"/>
                  <a:gd name="T24" fmla="*/ 31 w 34"/>
                  <a:gd name="T25" fmla="*/ 18 h 52"/>
                  <a:gd name="T26" fmla="*/ 17 w 34"/>
                  <a:gd name="T27" fmla="*/ 3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4" h="52">
                    <a:moveTo>
                      <a:pt x="34" y="18"/>
                    </a:moveTo>
                    <a:cubicBezTo>
                      <a:pt x="34" y="8"/>
                      <a:pt x="27" y="1"/>
                      <a:pt x="17" y="1"/>
                    </a:cubicBezTo>
                    <a:cubicBezTo>
                      <a:pt x="8" y="0"/>
                      <a:pt x="0" y="8"/>
                      <a:pt x="0" y="18"/>
                    </a:cubicBezTo>
                    <a:cubicBezTo>
                      <a:pt x="0" y="21"/>
                      <a:pt x="1" y="24"/>
                      <a:pt x="2" y="26"/>
                    </a:cubicBezTo>
                    <a:cubicBezTo>
                      <a:pt x="2" y="26"/>
                      <a:pt x="2" y="26"/>
                      <a:pt x="2" y="26"/>
                    </a:cubicBezTo>
                    <a:cubicBezTo>
                      <a:pt x="17" y="52"/>
                      <a:pt x="17" y="52"/>
                      <a:pt x="17" y="52"/>
                    </a:cubicBezTo>
                    <a:cubicBezTo>
                      <a:pt x="32" y="26"/>
                      <a:pt x="32" y="26"/>
                      <a:pt x="32" y="26"/>
                    </a:cubicBezTo>
                    <a:cubicBezTo>
                      <a:pt x="32" y="26"/>
                      <a:pt x="32" y="26"/>
                      <a:pt x="32" y="26"/>
                    </a:cubicBezTo>
                    <a:cubicBezTo>
                      <a:pt x="33" y="24"/>
                      <a:pt x="34" y="21"/>
                      <a:pt x="34" y="18"/>
                    </a:cubicBezTo>
                    <a:close/>
                    <a:moveTo>
                      <a:pt x="17" y="32"/>
                    </a:moveTo>
                    <a:cubicBezTo>
                      <a:pt x="9" y="32"/>
                      <a:pt x="3" y="26"/>
                      <a:pt x="3" y="18"/>
                    </a:cubicBezTo>
                    <a:cubicBezTo>
                      <a:pt x="3" y="10"/>
                      <a:pt x="9" y="3"/>
                      <a:pt x="17" y="3"/>
                    </a:cubicBezTo>
                    <a:cubicBezTo>
                      <a:pt x="25" y="3"/>
                      <a:pt x="31" y="10"/>
                      <a:pt x="31" y="18"/>
                    </a:cubicBezTo>
                    <a:cubicBezTo>
                      <a:pt x="31" y="26"/>
                      <a:pt x="25" y="32"/>
                      <a:pt x="17" y="32"/>
                    </a:cubicBezTo>
                    <a:close/>
                  </a:path>
                </a:pathLst>
              </a:custGeom>
              <a:solidFill>
                <a:srgbClr val="E74C2E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8" name="文本框 18"/>
              <p:cNvSpPr txBox="1"/>
              <p:nvPr/>
            </p:nvSpPr>
            <p:spPr>
              <a:xfrm>
                <a:off x="4246562" y="3500862"/>
                <a:ext cx="628619" cy="463429"/>
              </a:xfrm>
              <a:prstGeom prst="rect">
                <a:avLst/>
              </a:prstGeom>
              <a:noFill/>
            </p:spPr>
            <p:txBody>
              <a:bodyPr wrap="square" lIns="68580" tIns="34290" rIns="68580" bIns="34290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b="1" i="0" u="none" strike="noStrike" kern="0" cap="none" spc="0" normalizeH="0" baseline="0" dirty="0">
                    <a:ln>
                      <a:noFill/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uLnTx/>
                    <a:uFillTx/>
                  </a:rPr>
                  <a:t>学习</a:t>
                </a:r>
                <a:endParaRPr kumimoji="0" lang="en-US" altLang="zh-CN" b="1" i="0" u="none" strike="noStrike" kern="0" cap="none" spc="0" normalizeH="0" baseline="0" dirty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b="1" i="0" u="none" strike="noStrike" kern="0" cap="none" spc="0" normalizeH="0" baseline="0" dirty="0">
                    <a:ln>
                      <a:noFill/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uLnTx/>
                    <a:uFillTx/>
                  </a:rPr>
                  <a:t>难度低</a:t>
                </a:r>
                <a:r>
                  <a:rPr kumimoji="0" lang="en-US" altLang="zh-CN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uLnTx/>
                    <a:uFillTx/>
                  </a:rPr>
                  <a:t> </a:t>
                </a:r>
                <a:endParaRPr kumimoji="0" lang="zh-CN" altLang="en-US" b="1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26" name="文本框 20"/>
            <p:cNvSpPr txBox="1"/>
            <p:nvPr/>
          </p:nvSpPr>
          <p:spPr>
            <a:xfrm>
              <a:off x="4927398" y="4090314"/>
              <a:ext cx="570571" cy="463429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>
              <a:defPPr>
                <a:defRPr lang="zh-CN"/>
              </a:defPPr>
              <a:lvl1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b="1" kern="0">
                  <a:solidFill>
                    <a:schemeClr val="tx1">
                      <a:lumMod val="65000"/>
                      <a:lumOff val="35000"/>
                    </a:schemeClr>
                  </a:solidFill>
                </a:defRPr>
              </a:lvl1pPr>
            </a:lstStyle>
            <a:p>
              <a:pPr algn="ctr"/>
              <a:r>
                <a:rPr lang="zh-CN" altLang="en-US" dirty="0"/>
                <a:t>扩展性</a:t>
              </a:r>
              <a:endParaRPr lang="en-US" altLang="zh-CN" dirty="0"/>
            </a:p>
            <a:p>
              <a:pPr algn="ctr"/>
              <a:r>
                <a:rPr lang="zh-CN" altLang="en-US" dirty="0"/>
                <a:t>好</a:t>
              </a:r>
              <a:endParaRPr lang="zh-CN" altLang="en-US" dirty="0"/>
            </a:p>
          </p:txBody>
        </p:sp>
        <p:grpSp>
          <p:nvGrpSpPr>
            <p:cNvPr id="27" name="组合 26"/>
            <p:cNvGrpSpPr/>
            <p:nvPr/>
          </p:nvGrpSpPr>
          <p:grpSpPr>
            <a:xfrm>
              <a:off x="4533851" y="2932860"/>
              <a:ext cx="1202536" cy="888203"/>
              <a:chOff x="4624527" y="1879980"/>
              <a:chExt cx="1202536" cy="888203"/>
            </a:xfrm>
          </p:grpSpPr>
          <p:sp>
            <p:nvSpPr>
              <p:cNvPr id="33" name="Freeform 10"/>
              <p:cNvSpPr>
                <a:spLocks noEditPoints="1"/>
              </p:cNvSpPr>
              <p:nvPr/>
            </p:nvSpPr>
            <p:spPr bwMode="auto">
              <a:xfrm>
                <a:off x="4624527" y="1879980"/>
                <a:ext cx="1202536" cy="888203"/>
              </a:xfrm>
              <a:custGeom>
                <a:avLst/>
                <a:gdLst>
                  <a:gd name="T0" fmla="*/ 39 w 50"/>
                  <a:gd name="T1" fmla="*/ 35 h 37"/>
                  <a:gd name="T2" fmla="*/ 46 w 50"/>
                  <a:gd name="T3" fmla="*/ 11 h 37"/>
                  <a:gd name="T4" fmla="*/ 22 w 50"/>
                  <a:gd name="T5" fmla="*/ 5 h 37"/>
                  <a:gd name="T6" fmla="*/ 16 w 50"/>
                  <a:gd name="T7" fmla="*/ 11 h 37"/>
                  <a:gd name="T8" fmla="*/ 16 w 50"/>
                  <a:gd name="T9" fmla="*/ 11 h 37"/>
                  <a:gd name="T10" fmla="*/ 0 w 50"/>
                  <a:gd name="T11" fmla="*/ 37 h 37"/>
                  <a:gd name="T12" fmla="*/ 30 w 50"/>
                  <a:gd name="T13" fmla="*/ 37 h 37"/>
                  <a:gd name="T14" fmla="*/ 30 w 50"/>
                  <a:gd name="T15" fmla="*/ 37 h 37"/>
                  <a:gd name="T16" fmla="*/ 39 w 50"/>
                  <a:gd name="T17" fmla="*/ 35 h 37"/>
                  <a:gd name="T18" fmla="*/ 18 w 50"/>
                  <a:gd name="T19" fmla="*/ 27 h 37"/>
                  <a:gd name="T20" fmla="*/ 24 w 50"/>
                  <a:gd name="T21" fmla="*/ 7 h 37"/>
                  <a:gd name="T22" fmla="*/ 43 w 50"/>
                  <a:gd name="T23" fmla="*/ 13 h 37"/>
                  <a:gd name="T24" fmla="*/ 37 w 50"/>
                  <a:gd name="T25" fmla="*/ 32 h 37"/>
                  <a:gd name="T26" fmla="*/ 18 w 50"/>
                  <a:gd name="T27" fmla="*/ 2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0" h="37">
                    <a:moveTo>
                      <a:pt x="39" y="35"/>
                    </a:moveTo>
                    <a:cubicBezTo>
                      <a:pt x="47" y="30"/>
                      <a:pt x="50" y="20"/>
                      <a:pt x="46" y="11"/>
                    </a:cubicBezTo>
                    <a:cubicBezTo>
                      <a:pt x="41" y="3"/>
                      <a:pt x="30" y="0"/>
                      <a:pt x="22" y="5"/>
                    </a:cubicBezTo>
                    <a:cubicBezTo>
                      <a:pt x="19" y="6"/>
                      <a:pt x="17" y="8"/>
                      <a:pt x="16" y="11"/>
                    </a:cubicBezTo>
                    <a:cubicBezTo>
                      <a:pt x="16" y="11"/>
                      <a:pt x="16" y="11"/>
                      <a:pt x="16" y="11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30" y="37"/>
                      <a:pt x="30" y="37"/>
                      <a:pt x="30" y="37"/>
                    </a:cubicBezTo>
                    <a:cubicBezTo>
                      <a:pt x="30" y="37"/>
                      <a:pt x="30" y="37"/>
                      <a:pt x="30" y="37"/>
                    </a:cubicBezTo>
                    <a:cubicBezTo>
                      <a:pt x="33" y="37"/>
                      <a:pt x="36" y="36"/>
                      <a:pt x="39" y="35"/>
                    </a:cubicBezTo>
                    <a:close/>
                    <a:moveTo>
                      <a:pt x="18" y="27"/>
                    </a:moveTo>
                    <a:cubicBezTo>
                      <a:pt x="14" y="20"/>
                      <a:pt x="17" y="11"/>
                      <a:pt x="24" y="7"/>
                    </a:cubicBezTo>
                    <a:cubicBezTo>
                      <a:pt x="30" y="3"/>
                      <a:pt x="39" y="6"/>
                      <a:pt x="43" y="13"/>
                    </a:cubicBezTo>
                    <a:cubicBezTo>
                      <a:pt x="47" y="20"/>
                      <a:pt x="44" y="28"/>
                      <a:pt x="37" y="32"/>
                    </a:cubicBezTo>
                    <a:cubicBezTo>
                      <a:pt x="31" y="36"/>
                      <a:pt x="22" y="34"/>
                      <a:pt x="18" y="27"/>
                    </a:cubicBezTo>
                    <a:close/>
                  </a:path>
                </a:pathLst>
              </a:custGeom>
              <a:solidFill>
                <a:srgbClr val="17375E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4" name="文本框 21"/>
              <p:cNvSpPr txBox="1"/>
              <p:nvPr/>
            </p:nvSpPr>
            <p:spPr>
              <a:xfrm>
                <a:off x="5038352" y="2108577"/>
                <a:ext cx="682801" cy="463429"/>
              </a:xfrm>
              <a:prstGeom prst="rect">
                <a:avLst/>
              </a:prstGeom>
              <a:noFill/>
            </p:spPr>
            <p:txBody>
              <a:bodyPr wrap="square" lIns="68580" tIns="34290" rIns="68580" bIns="34290" rtlCol="0">
                <a:spAutoFit/>
              </a:bodyPr>
              <a:lstStyle>
                <a:defPPr>
                  <a:defRPr lang="zh-CN"/>
                </a:defPPr>
                <a:lvl1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b="1" kern="0">
                    <a:solidFill>
                      <a:schemeClr val="tx1">
                        <a:lumMod val="65000"/>
                        <a:lumOff val="35000"/>
                      </a:schemeClr>
                    </a:solidFill>
                  </a:defRPr>
                </a:lvl1pPr>
              </a:lstStyle>
              <a:p>
                <a:pPr algn="ctr"/>
                <a:r>
                  <a:rPr lang="zh-CN" altLang="en-US" dirty="0"/>
                  <a:t>移植性好</a:t>
                </a:r>
                <a:endParaRPr lang="zh-CN" altLang="en-US" dirty="0"/>
              </a:p>
            </p:txBody>
          </p:sp>
        </p:grpSp>
        <p:grpSp>
          <p:nvGrpSpPr>
            <p:cNvPr id="28" name="组合 27"/>
            <p:cNvGrpSpPr/>
            <p:nvPr/>
          </p:nvGrpSpPr>
          <p:grpSpPr>
            <a:xfrm>
              <a:off x="3234873" y="3868688"/>
              <a:ext cx="1202536" cy="888203"/>
              <a:chOff x="3325549" y="2815808"/>
              <a:chExt cx="1202536" cy="888203"/>
            </a:xfrm>
          </p:grpSpPr>
          <p:sp>
            <p:nvSpPr>
              <p:cNvPr id="30" name="Freeform 9"/>
              <p:cNvSpPr>
                <a:spLocks noEditPoints="1"/>
              </p:cNvSpPr>
              <p:nvPr/>
            </p:nvSpPr>
            <p:spPr bwMode="auto">
              <a:xfrm>
                <a:off x="3325549" y="2815808"/>
                <a:ext cx="1202536" cy="888203"/>
              </a:xfrm>
              <a:custGeom>
                <a:avLst/>
                <a:gdLst>
                  <a:gd name="T0" fmla="*/ 11 w 50"/>
                  <a:gd name="T1" fmla="*/ 2 h 37"/>
                  <a:gd name="T2" fmla="*/ 5 w 50"/>
                  <a:gd name="T3" fmla="*/ 25 h 37"/>
                  <a:gd name="T4" fmla="*/ 28 w 50"/>
                  <a:gd name="T5" fmla="*/ 32 h 37"/>
                  <a:gd name="T6" fmla="*/ 35 w 50"/>
                  <a:gd name="T7" fmla="*/ 26 h 37"/>
                  <a:gd name="T8" fmla="*/ 35 w 50"/>
                  <a:gd name="T9" fmla="*/ 26 h 37"/>
                  <a:gd name="T10" fmla="*/ 50 w 50"/>
                  <a:gd name="T11" fmla="*/ 0 h 37"/>
                  <a:gd name="T12" fmla="*/ 20 w 50"/>
                  <a:gd name="T13" fmla="*/ 0 h 37"/>
                  <a:gd name="T14" fmla="*/ 20 w 50"/>
                  <a:gd name="T15" fmla="*/ 0 h 37"/>
                  <a:gd name="T16" fmla="*/ 11 w 50"/>
                  <a:gd name="T17" fmla="*/ 2 h 37"/>
                  <a:gd name="T18" fmla="*/ 32 w 50"/>
                  <a:gd name="T19" fmla="*/ 10 h 37"/>
                  <a:gd name="T20" fmla="*/ 27 w 50"/>
                  <a:gd name="T21" fmla="*/ 29 h 37"/>
                  <a:gd name="T22" fmla="*/ 7 w 50"/>
                  <a:gd name="T23" fmla="*/ 24 h 37"/>
                  <a:gd name="T24" fmla="*/ 13 w 50"/>
                  <a:gd name="T25" fmla="*/ 4 h 37"/>
                  <a:gd name="T26" fmla="*/ 32 w 50"/>
                  <a:gd name="T27" fmla="*/ 1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0" h="37">
                    <a:moveTo>
                      <a:pt x="11" y="2"/>
                    </a:moveTo>
                    <a:cubicBezTo>
                      <a:pt x="3" y="6"/>
                      <a:pt x="0" y="17"/>
                      <a:pt x="5" y="25"/>
                    </a:cubicBezTo>
                    <a:cubicBezTo>
                      <a:pt x="9" y="34"/>
                      <a:pt x="20" y="37"/>
                      <a:pt x="28" y="32"/>
                    </a:cubicBezTo>
                    <a:cubicBezTo>
                      <a:pt x="31" y="30"/>
                      <a:pt x="33" y="28"/>
                      <a:pt x="35" y="26"/>
                    </a:cubicBezTo>
                    <a:cubicBezTo>
                      <a:pt x="35" y="26"/>
                      <a:pt x="35" y="26"/>
                      <a:pt x="35" y="26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17" y="0"/>
                      <a:pt x="14" y="0"/>
                      <a:pt x="11" y="2"/>
                    </a:cubicBezTo>
                    <a:close/>
                    <a:moveTo>
                      <a:pt x="32" y="10"/>
                    </a:moveTo>
                    <a:cubicBezTo>
                      <a:pt x="36" y="17"/>
                      <a:pt x="34" y="26"/>
                      <a:pt x="27" y="29"/>
                    </a:cubicBezTo>
                    <a:cubicBezTo>
                      <a:pt x="20" y="33"/>
                      <a:pt x="11" y="31"/>
                      <a:pt x="7" y="24"/>
                    </a:cubicBezTo>
                    <a:cubicBezTo>
                      <a:pt x="3" y="17"/>
                      <a:pt x="6" y="8"/>
                      <a:pt x="13" y="4"/>
                    </a:cubicBezTo>
                    <a:cubicBezTo>
                      <a:pt x="20" y="0"/>
                      <a:pt x="28" y="3"/>
                      <a:pt x="32" y="10"/>
                    </a:cubicBezTo>
                    <a:close/>
                  </a:path>
                </a:pathLst>
              </a:custGeom>
              <a:solidFill>
                <a:srgbClr val="FF9900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1" name="文本框 22"/>
              <p:cNvSpPr txBox="1"/>
              <p:nvPr/>
            </p:nvSpPr>
            <p:spPr>
              <a:xfrm>
                <a:off x="3493751" y="3001897"/>
                <a:ext cx="517599" cy="463429"/>
              </a:xfrm>
              <a:prstGeom prst="rect">
                <a:avLst/>
              </a:prstGeom>
              <a:noFill/>
            </p:spPr>
            <p:txBody>
              <a:bodyPr wrap="square" lIns="68580" tIns="34290" rIns="68580" bIns="34290" rtlCol="0">
                <a:spAutoFit/>
              </a:bodyPr>
              <a:lstStyle>
                <a:defPPr>
                  <a:defRPr lang="zh-CN"/>
                </a:defPPr>
                <a:lvl1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b="1" kern="0">
                    <a:solidFill>
                      <a:schemeClr val="tx1">
                        <a:lumMod val="65000"/>
                        <a:lumOff val="35000"/>
                      </a:schemeClr>
                    </a:solidFill>
                  </a:defRPr>
                </a:lvl1pPr>
              </a:lstStyle>
              <a:p>
                <a:pPr algn="ctr"/>
                <a:r>
                  <a:rPr lang="zh-CN" altLang="en-US" dirty="0"/>
                  <a:t>资源</a:t>
                </a:r>
                <a:endParaRPr lang="en-US" altLang="zh-CN" dirty="0"/>
              </a:p>
              <a:p>
                <a:pPr algn="ctr"/>
                <a:r>
                  <a:rPr lang="zh-CN" altLang="en-US" dirty="0"/>
                  <a:t>丰富</a:t>
                </a:r>
                <a:r>
                  <a:rPr lang="en-US" altLang="zh-CN" dirty="0"/>
                  <a:t> </a:t>
                </a:r>
                <a:endParaRPr lang="zh-CN" altLang="en-US" dirty="0"/>
              </a:p>
            </p:txBody>
          </p:sp>
        </p:grpSp>
        <p:sp>
          <p:nvSpPr>
            <p:cNvPr id="29" name="Freeform 8"/>
            <p:cNvSpPr>
              <a:spLocks noEditPoints="1"/>
            </p:cNvSpPr>
            <p:nvPr/>
          </p:nvSpPr>
          <p:spPr bwMode="auto">
            <a:xfrm>
              <a:off x="4533851" y="3868688"/>
              <a:ext cx="1202536" cy="888203"/>
            </a:xfrm>
            <a:custGeom>
              <a:avLst/>
              <a:gdLst>
                <a:gd name="T0" fmla="*/ 22 w 50"/>
                <a:gd name="T1" fmla="*/ 32 h 37"/>
                <a:gd name="T2" fmla="*/ 45 w 50"/>
                <a:gd name="T3" fmla="*/ 26 h 37"/>
                <a:gd name="T4" fmla="*/ 39 w 50"/>
                <a:gd name="T5" fmla="*/ 2 h 37"/>
                <a:gd name="T6" fmla="*/ 30 w 50"/>
                <a:gd name="T7" fmla="*/ 0 h 37"/>
                <a:gd name="T8" fmla="*/ 30 w 50"/>
                <a:gd name="T9" fmla="*/ 0 h 37"/>
                <a:gd name="T10" fmla="*/ 0 w 50"/>
                <a:gd name="T11" fmla="*/ 0 h 37"/>
                <a:gd name="T12" fmla="*/ 15 w 50"/>
                <a:gd name="T13" fmla="*/ 26 h 37"/>
                <a:gd name="T14" fmla="*/ 15 w 50"/>
                <a:gd name="T15" fmla="*/ 26 h 37"/>
                <a:gd name="T16" fmla="*/ 22 w 50"/>
                <a:gd name="T17" fmla="*/ 32 h 37"/>
                <a:gd name="T18" fmla="*/ 18 w 50"/>
                <a:gd name="T19" fmla="*/ 10 h 37"/>
                <a:gd name="T20" fmla="*/ 37 w 50"/>
                <a:gd name="T21" fmla="*/ 5 h 37"/>
                <a:gd name="T22" fmla="*/ 43 w 50"/>
                <a:gd name="T23" fmla="*/ 25 h 37"/>
                <a:gd name="T24" fmla="*/ 23 w 50"/>
                <a:gd name="T25" fmla="*/ 30 h 37"/>
                <a:gd name="T26" fmla="*/ 18 w 50"/>
                <a:gd name="T27" fmla="*/ 1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0" h="37">
                  <a:moveTo>
                    <a:pt x="22" y="32"/>
                  </a:moveTo>
                  <a:cubicBezTo>
                    <a:pt x="30" y="37"/>
                    <a:pt x="40" y="34"/>
                    <a:pt x="45" y="26"/>
                  </a:cubicBezTo>
                  <a:cubicBezTo>
                    <a:pt x="50" y="18"/>
                    <a:pt x="47" y="7"/>
                    <a:pt x="39" y="2"/>
                  </a:cubicBezTo>
                  <a:cubicBezTo>
                    <a:pt x="36" y="1"/>
                    <a:pt x="33" y="0"/>
                    <a:pt x="30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5" y="26"/>
                    <a:pt x="15" y="26"/>
                    <a:pt x="15" y="26"/>
                  </a:cubicBezTo>
                  <a:cubicBezTo>
                    <a:pt x="15" y="26"/>
                    <a:pt x="15" y="26"/>
                    <a:pt x="15" y="26"/>
                  </a:cubicBezTo>
                  <a:cubicBezTo>
                    <a:pt x="17" y="28"/>
                    <a:pt x="19" y="31"/>
                    <a:pt x="22" y="32"/>
                  </a:cubicBezTo>
                  <a:close/>
                  <a:moveTo>
                    <a:pt x="18" y="10"/>
                  </a:moveTo>
                  <a:cubicBezTo>
                    <a:pt x="22" y="3"/>
                    <a:pt x="31" y="1"/>
                    <a:pt x="37" y="5"/>
                  </a:cubicBezTo>
                  <a:cubicBezTo>
                    <a:pt x="44" y="9"/>
                    <a:pt x="47" y="18"/>
                    <a:pt x="43" y="25"/>
                  </a:cubicBezTo>
                  <a:cubicBezTo>
                    <a:pt x="39" y="31"/>
                    <a:pt x="30" y="34"/>
                    <a:pt x="23" y="30"/>
                  </a:cubicBezTo>
                  <a:cubicBezTo>
                    <a:pt x="16" y="26"/>
                    <a:pt x="14" y="17"/>
                    <a:pt x="18" y="10"/>
                  </a:cubicBezTo>
                  <a:close/>
                </a:path>
              </a:pathLst>
            </a:custGeom>
            <a:solidFill>
              <a:srgbClr val="31859C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41" name="文本框 8"/>
          <p:cNvSpPr txBox="1"/>
          <p:nvPr/>
        </p:nvSpPr>
        <p:spPr>
          <a:xfrm>
            <a:off x="7813701" y="2126651"/>
            <a:ext cx="3571294" cy="500137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>
            <a:defPPr>
              <a:defRPr lang="zh-CN"/>
            </a:defPPr>
            <a:lvl1pPr lvl="0" fontAlgn="auto">
              <a:spcBef>
                <a:spcPts val="0"/>
              </a:spcBef>
              <a:spcAft>
                <a:spcPts val="0"/>
              </a:spcAft>
              <a:defRPr kumimoji="1" sz="1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sym typeface="+mn-lt"/>
              </a:rPr>
              <a:t>可以在任何安装解释器的计算机环境中执行；</a:t>
            </a:r>
            <a:endParaRPr lang="en-US" altLang="zh-CN" dirty="0">
              <a:sym typeface="+mn-lt"/>
            </a:endParaRPr>
          </a:p>
          <a:p>
            <a:r>
              <a:rPr lang="zh-CN" altLang="en-US" dirty="0">
                <a:sym typeface="+mn-lt"/>
              </a:rPr>
              <a:t>可以不经修改地实现跨平台运行。</a:t>
            </a:r>
            <a:endParaRPr lang="en-US" altLang="zh-CN" dirty="0"/>
          </a:p>
        </p:txBody>
      </p:sp>
      <p:sp>
        <p:nvSpPr>
          <p:cNvPr id="43" name="文本框 8"/>
          <p:cNvSpPr txBox="1"/>
          <p:nvPr/>
        </p:nvSpPr>
        <p:spPr>
          <a:xfrm>
            <a:off x="7900990" y="4216640"/>
            <a:ext cx="3537577" cy="500137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>
            <a:defPPr>
              <a:defRPr lang="zh-CN"/>
            </a:defPPr>
            <a:lvl1pPr lvl="0" fontAlgn="auto">
              <a:spcBef>
                <a:spcPts val="0"/>
              </a:spcBef>
              <a:spcAft>
                <a:spcPts val="0"/>
              </a:spcAft>
              <a:defRPr kumimoji="1" sz="1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defTabSz="914400" eaLnBrk="1" latinLnBrk="0" hangingPunct="1">
              <a:defRPr sz="1800">
                <a:latin typeface="+mn-lt"/>
                <a:ea typeface="+mn-ea"/>
              </a:defRPr>
            </a:lvl2pPr>
            <a:lvl3pPr defTabSz="914400" eaLnBrk="1" latinLnBrk="0" hangingPunct="1">
              <a:defRPr sz="1800">
                <a:latin typeface="+mn-lt"/>
                <a:ea typeface="+mn-ea"/>
              </a:defRPr>
            </a:lvl3pPr>
            <a:lvl4pPr defTabSz="914400" eaLnBrk="1" latinLnBrk="0" hangingPunct="1">
              <a:defRPr sz="1800">
                <a:latin typeface="+mn-lt"/>
                <a:ea typeface="+mn-ea"/>
              </a:defRPr>
            </a:lvl4pPr>
            <a:lvl5pPr defTabSz="914400" eaLnBrk="1" latinLnBrk="0" hangingPunct="1">
              <a:defRPr sz="1800">
                <a:latin typeface="+mn-lt"/>
                <a:ea typeface="+mn-ea"/>
              </a:defRPr>
            </a:lvl5pPr>
            <a:lvl6pPr>
              <a:defRPr sz="1800">
                <a:latin typeface="+mn-lt"/>
                <a:ea typeface="+mn-ea"/>
              </a:defRPr>
            </a:lvl6pPr>
            <a:lvl7pPr>
              <a:defRPr sz="1800">
                <a:latin typeface="+mn-lt"/>
                <a:ea typeface="+mn-ea"/>
              </a:defRPr>
            </a:lvl7pPr>
            <a:lvl8pPr>
              <a:defRPr sz="1800">
                <a:latin typeface="+mn-lt"/>
                <a:ea typeface="+mn-ea"/>
              </a:defRPr>
            </a:lvl8pPr>
            <a:lvl9pPr>
              <a:defRPr sz="1800">
                <a:latin typeface="+mn-lt"/>
                <a:ea typeface="+mn-ea"/>
              </a:defRPr>
            </a:lvl9pPr>
          </a:lstStyle>
          <a:p>
            <a:r>
              <a:rPr lang="zh-CN" altLang="en-US" dirty="0">
                <a:sym typeface="+mn-lt"/>
              </a:rPr>
              <a:t>可以集成</a:t>
            </a:r>
            <a:r>
              <a:rPr lang="en-US" altLang="zh-CN" dirty="0">
                <a:sym typeface="+mn-lt"/>
              </a:rPr>
              <a:t>C</a:t>
            </a:r>
            <a:r>
              <a:rPr lang="zh-CN" altLang="en-US" dirty="0">
                <a:sym typeface="+mn-lt"/>
              </a:rPr>
              <a:t>、</a:t>
            </a:r>
            <a:r>
              <a:rPr lang="en-US" altLang="zh-CN" dirty="0">
                <a:sym typeface="+mn-lt"/>
              </a:rPr>
              <a:t>C++</a:t>
            </a:r>
            <a:r>
              <a:rPr lang="zh-CN" altLang="en-US" dirty="0">
                <a:sym typeface="+mn-lt"/>
              </a:rPr>
              <a:t>、</a:t>
            </a:r>
            <a:r>
              <a:rPr lang="en-US" altLang="zh-CN" dirty="0">
                <a:sym typeface="+mn-lt"/>
              </a:rPr>
              <a:t>Java</a:t>
            </a:r>
            <a:r>
              <a:rPr lang="zh-CN" altLang="en-US" dirty="0">
                <a:sym typeface="+mn-lt"/>
              </a:rPr>
              <a:t>等语言编写的代码，所以</a:t>
            </a:r>
            <a:r>
              <a:rPr lang="en-US" altLang="zh-CN" dirty="0">
                <a:sym typeface="+mn-lt"/>
              </a:rPr>
              <a:t>Python</a:t>
            </a:r>
            <a:r>
              <a:rPr lang="zh-CN" altLang="en-US" dirty="0">
                <a:sym typeface="+mn-lt"/>
              </a:rPr>
              <a:t>又称为胶水语言。</a:t>
            </a:r>
            <a:endParaRPr lang="en-US" altLang="zh-CN" dirty="0"/>
          </a:p>
        </p:txBody>
      </p:sp>
      <p:sp>
        <p:nvSpPr>
          <p:cNvPr id="45" name="文本框 8"/>
          <p:cNvSpPr txBox="1"/>
          <p:nvPr/>
        </p:nvSpPr>
        <p:spPr>
          <a:xfrm>
            <a:off x="753433" y="4108919"/>
            <a:ext cx="3174252" cy="715581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>
            <a:defPPr>
              <a:defRPr lang="zh-CN"/>
            </a:defPPr>
            <a:lvl1pPr marL="0" lvl="0" defTabSz="914400" eaLnBrk="1" fontAlgn="auto" latinLnBrk="0" hangingPunct="1">
              <a:spcBef>
                <a:spcPts val="0"/>
              </a:spcBef>
              <a:spcAft>
                <a:spcPts val="0"/>
              </a:spcAft>
              <a:defRPr kumimoji="1" sz="1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defTabSz="914400" eaLnBrk="1" latinLnBrk="0" hangingPunct="1">
              <a:defRPr sz="1800">
                <a:latin typeface="+mn-lt"/>
                <a:ea typeface="+mn-ea"/>
              </a:defRPr>
            </a:lvl2pPr>
            <a:lvl3pPr defTabSz="914400" eaLnBrk="1" latinLnBrk="0" hangingPunct="1">
              <a:defRPr sz="1800">
                <a:latin typeface="+mn-lt"/>
                <a:ea typeface="+mn-ea"/>
              </a:defRPr>
            </a:lvl3pPr>
            <a:lvl4pPr defTabSz="914400" eaLnBrk="1" latinLnBrk="0" hangingPunct="1">
              <a:defRPr sz="1800">
                <a:latin typeface="+mn-lt"/>
                <a:ea typeface="+mn-ea"/>
              </a:defRPr>
            </a:lvl4pPr>
            <a:lvl5pPr defTabSz="914400" eaLnBrk="1" latinLnBrk="0" hangingPunct="1">
              <a:defRPr sz="1800">
                <a:latin typeface="+mn-lt"/>
                <a:ea typeface="+mn-ea"/>
              </a:defRPr>
            </a:lvl5pPr>
            <a:lvl6pPr>
              <a:defRPr sz="1800">
                <a:latin typeface="+mn-lt"/>
                <a:ea typeface="+mn-ea"/>
              </a:defRPr>
            </a:lvl6pPr>
            <a:lvl7pPr>
              <a:defRPr sz="1800">
                <a:latin typeface="+mn-lt"/>
                <a:ea typeface="+mn-ea"/>
              </a:defRPr>
            </a:lvl7pPr>
            <a:lvl8pPr>
              <a:defRPr sz="1800">
                <a:latin typeface="+mn-lt"/>
                <a:ea typeface="+mn-ea"/>
              </a:defRPr>
            </a:lvl8pPr>
            <a:lvl9pPr>
              <a:defRPr sz="1800">
                <a:latin typeface="+mn-lt"/>
                <a:ea typeface="+mn-ea"/>
              </a:defRPr>
            </a:lvl9pPr>
          </a:lstStyle>
          <a:p>
            <a:r>
              <a:rPr lang="en-US" altLang="zh-CN" dirty="0"/>
              <a:t>Python</a:t>
            </a:r>
            <a:r>
              <a:rPr lang="zh-CN" altLang="zh-CN" dirty="0"/>
              <a:t>的标准库功能很强大，再加上不同应用领域众多开源的第三方程序库，</a:t>
            </a:r>
            <a:endParaRPr lang="en-US" altLang="zh-CN" dirty="0"/>
          </a:p>
          <a:p>
            <a:r>
              <a:rPr lang="zh-CN" altLang="zh-CN" dirty="0"/>
              <a:t>给开发者提供了很多便利。</a:t>
            </a:r>
            <a:endParaRPr lang="en-US" altLang="zh-CN" dirty="0"/>
          </a:p>
        </p:txBody>
      </p:sp>
      <p:sp>
        <p:nvSpPr>
          <p:cNvPr id="46" name="文本框 8"/>
          <p:cNvSpPr txBox="1"/>
          <p:nvPr/>
        </p:nvSpPr>
        <p:spPr>
          <a:xfrm>
            <a:off x="4133664" y="5465183"/>
            <a:ext cx="3621117" cy="561692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>
            <a:defPPr>
              <a:defRPr lang="zh-CN"/>
            </a:defPPr>
            <a:lvl1pPr lvl="0" fontAlgn="auto">
              <a:spcBef>
                <a:spcPts val="0"/>
              </a:spcBef>
              <a:spcAft>
                <a:spcPts val="0"/>
              </a:spcAft>
              <a:defRPr kumimoji="1" sz="1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defTabSz="914400" eaLnBrk="1" latinLnBrk="0" hangingPunct="1">
              <a:defRPr sz="1800">
                <a:latin typeface="+mn-lt"/>
                <a:ea typeface="+mn-ea"/>
              </a:defRPr>
            </a:lvl2pPr>
            <a:lvl3pPr defTabSz="914400" eaLnBrk="1" latinLnBrk="0" hangingPunct="1">
              <a:defRPr sz="1800">
                <a:latin typeface="+mn-lt"/>
                <a:ea typeface="+mn-ea"/>
              </a:defRPr>
            </a:lvl3pPr>
            <a:lvl4pPr defTabSz="914400" eaLnBrk="1" latinLnBrk="0" hangingPunct="1">
              <a:defRPr sz="1800">
                <a:latin typeface="+mn-lt"/>
                <a:ea typeface="+mn-ea"/>
              </a:defRPr>
            </a:lvl4pPr>
            <a:lvl5pPr defTabSz="914400" eaLnBrk="1" latinLnBrk="0" hangingPunct="1">
              <a:defRPr sz="1800">
                <a:latin typeface="+mn-lt"/>
                <a:ea typeface="+mn-ea"/>
              </a:defRPr>
            </a:lvl5pPr>
            <a:lvl6pPr>
              <a:defRPr sz="1800">
                <a:latin typeface="+mn-lt"/>
                <a:ea typeface="+mn-ea"/>
              </a:defRPr>
            </a:lvl6pPr>
            <a:lvl7pPr>
              <a:defRPr sz="1800">
                <a:latin typeface="+mn-lt"/>
                <a:ea typeface="+mn-ea"/>
              </a:defRPr>
            </a:lvl7pPr>
            <a:lvl8pPr>
              <a:defRPr sz="1800">
                <a:latin typeface="+mn-lt"/>
                <a:ea typeface="+mn-ea"/>
              </a:defRPr>
            </a:lvl8pPr>
            <a:lvl9pPr>
              <a:defRPr sz="1800">
                <a:latin typeface="+mn-lt"/>
                <a:ea typeface="+mn-ea"/>
              </a:defRPr>
            </a:lvl9pPr>
          </a:lstStyle>
          <a:p>
            <a:r>
              <a:rPr lang="en-US" altLang="zh-CN" dirty="0"/>
              <a:t>Python</a:t>
            </a:r>
            <a:r>
              <a:rPr lang="zh-CN" altLang="zh-CN" dirty="0"/>
              <a:t>的语法较为简单，容易学习容易理解，同时网络上学习资源也很丰富。</a:t>
            </a:r>
            <a:endParaRPr lang="en-US" altLang="zh-CN" dirty="0"/>
          </a:p>
        </p:txBody>
      </p:sp>
      <p:sp>
        <p:nvSpPr>
          <p:cNvPr id="7" name="矩形 6"/>
          <p:cNvSpPr/>
          <p:nvPr/>
        </p:nvSpPr>
        <p:spPr>
          <a:xfrm>
            <a:off x="807005" y="2134001"/>
            <a:ext cx="317425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相同功能程序，</a:t>
            </a:r>
            <a:r>
              <a:rPr kumimoji="1"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kumimoji="1" lang="zh-CN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代码量只是其他编程语言的若干分之一</a:t>
            </a:r>
            <a:r>
              <a:rPr kumimoji="1"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kumimoji="1"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3" grpId="0"/>
      <p:bldP spid="45" grpId="0"/>
      <p:bldP spid="4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/>
          <p:cNvGrpSpPr/>
          <p:nvPr/>
        </p:nvGrpSpPr>
        <p:grpSpPr>
          <a:xfrm>
            <a:off x="170320" y="203448"/>
            <a:ext cx="6511833" cy="504056"/>
            <a:chOff x="169526" y="203448"/>
            <a:chExt cx="6511833" cy="504056"/>
          </a:xfrm>
        </p:grpSpPr>
        <p:sp>
          <p:nvSpPr>
            <p:cNvPr id="4" name="TextBox 3"/>
            <p:cNvSpPr txBox="1"/>
            <p:nvPr/>
          </p:nvSpPr>
          <p:spPr>
            <a:xfrm>
              <a:off x="781172" y="245839"/>
              <a:ext cx="59001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spc="300" dirty="0">
                  <a:solidFill>
                    <a:srgbClr val="1E678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Python</a:t>
              </a:r>
              <a:r>
                <a:rPr lang="zh-CN" altLang="en-US" sz="2400" b="1" spc="300" dirty="0">
                  <a:solidFill>
                    <a:srgbClr val="1E678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语言的应用</a:t>
              </a:r>
              <a:endParaRPr lang="zh-CN" altLang="en-US" sz="2000" b="1" spc="300" dirty="0">
                <a:solidFill>
                  <a:srgbClr val="1E6787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56" name="组合 55"/>
            <p:cNvGrpSpPr/>
            <p:nvPr/>
          </p:nvGrpSpPr>
          <p:grpSpPr>
            <a:xfrm>
              <a:off x="169526" y="203448"/>
              <a:ext cx="504056" cy="504056"/>
              <a:chOff x="11207774" y="442662"/>
              <a:chExt cx="504056" cy="504056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57" name="椭圆 56"/>
              <p:cNvSpPr/>
              <p:nvPr/>
            </p:nvSpPr>
            <p:spPr>
              <a:xfrm>
                <a:off x="11351790" y="601230"/>
                <a:ext cx="216024" cy="216024"/>
              </a:xfrm>
              <a:prstGeom prst="ellipse">
                <a:avLst/>
              </a:prstGeom>
              <a:solidFill>
                <a:srgbClr val="B3DF63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Calibri" panose="020F050202020403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58" name="椭圆 57"/>
              <p:cNvSpPr/>
              <p:nvPr/>
            </p:nvSpPr>
            <p:spPr>
              <a:xfrm>
                <a:off x="11207774" y="442662"/>
                <a:ext cx="504056" cy="504056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Calibri" panose="020F0502020204030204"/>
                  <a:ea typeface="微软雅黑" panose="020B0503020204020204" pitchFamily="34" charset="-122"/>
                </a:endParaRPr>
              </a:p>
            </p:txBody>
          </p:sp>
        </p:grpSp>
        <p:cxnSp>
          <p:nvCxnSpPr>
            <p:cNvPr id="20" name="直接连接符 19"/>
            <p:cNvCxnSpPr/>
            <p:nvPr/>
          </p:nvCxnSpPr>
          <p:spPr>
            <a:xfrm>
              <a:off x="775303" y="707504"/>
              <a:ext cx="1833288" cy="0"/>
            </a:xfrm>
            <a:prstGeom prst="line">
              <a:avLst/>
            </a:prstGeom>
            <a:ln>
              <a:solidFill>
                <a:srgbClr val="B3DF6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2" name="图片 6"/>
          <p:cNvPicPr>
            <a:picLocks noChangeAspect="1" noChangeArrowheads="1"/>
          </p:cNvPicPr>
          <p:nvPr/>
        </p:nvPicPr>
        <p:blipFill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1709" y="785521"/>
            <a:ext cx="3337608" cy="25329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117" y="3604417"/>
            <a:ext cx="2290542" cy="27351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7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3383" y="4167704"/>
            <a:ext cx="2171869" cy="21718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8" name="图片 4" descr="HACK.png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1709" y="5364117"/>
            <a:ext cx="1296144" cy="975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" name="矩形 48"/>
          <p:cNvSpPr/>
          <p:nvPr/>
        </p:nvSpPr>
        <p:spPr>
          <a:xfrm>
            <a:off x="1238097" y="1421662"/>
            <a:ext cx="5984107" cy="16890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>
              <a:lnSpc>
                <a:spcPct val="150000"/>
              </a:lnSpc>
            </a:pP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Python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语言是一个通用编程语言，可用于编写各领域的应用程序，这为该语言提供了广阔的应用空间。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3743349" y="3249857"/>
            <a:ext cx="5453524" cy="16890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>
              <a:lnSpc>
                <a:spcPct val="150000"/>
              </a:lnSpc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从</a:t>
            </a:r>
            <a:r>
              <a:rPr lang="zh-CN" altLang="en-US" sz="2400" dirty="0">
                <a:solidFill>
                  <a:schemeClr val="accent4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科学计算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、</a:t>
            </a:r>
            <a:r>
              <a:rPr lang="zh-CN" altLang="en-US" sz="2400" dirty="0">
                <a:solidFill>
                  <a:schemeClr val="accent4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数据处理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到</a:t>
            </a:r>
            <a:r>
              <a:rPr lang="zh-CN" altLang="en-US" sz="2400" dirty="0">
                <a:solidFill>
                  <a:schemeClr val="accent4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人工智能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、</a:t>
            </a:r>
            <a:r>
              <a:rPr lang="zh-CN" altLang="en-US" sz="2400" dirty="0">
                <a:solidFill>
                  <a:schemeClr val="accent4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网络爬虫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、</a:t>
            </a:r>
            <a:r>
              <a:rPr lang="zh-CN" altLang="en-US" sz="2400" dirty="0">
                <a:solidFill>
                  <a:schemeClr val="accent4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机器人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等，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Python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语言都能够发挥重要作用，而且很出色。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41128" y="5353150"/>
            <a:ext cx="2476500" cy="10477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/>
          <p:cNvGrpSpPr/>
          <p:nvPr/>
        </p:nvGrpSpPr>
        <p:grpSpPr>
          <a:xfrm>
            <a:off x="170320" y="203448"/>
            <a:ext cx="5190653" cy="504056"/>
            <a:chOff x="169526" y="203448"/>
            <a:chExt cx="5190653" cy="504056"/>
          </a:xfrm>
        </p:grpSpPr>
        <p:sp>
          <p:nvSpPr>
            <p:cNvPr id="4" name="TextBox 3"/>
            <p:cNvSpPr txBox="1"/>
            <p:nvPr/>
          </p:nvSpPr>
          <p:spPr>
            <a:xfrm>
              <a:off x="781173" y="245839"/>
              <a:ext cx="457900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rgbClr val="1E678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计 算 机 基 础</a:t>
              </a:r>
              <a:r>
                <a:rPr lang="en-US" altLang="zh-CN" sz="2400" b="1" dirty="0">
                  <a:solidFill>
                    <a:srgbClr val="1E678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——</a:t>
              </a:r>
              <a:r>
                <a:rPr lang="zh-CN" altLang="en-US" sz="2000" b="1" dirty="0">
                  <a:solidFill>
                    <a:srgbClr val="1E678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软件和程序设计 </a:t>
              </a:r>
              <a:endParaRPr lang="zh-CN" altLang="en-US" sz="2000" b="1" dirty="0">
                <a:solidFill>
                  <a:srgbClr val="1E6787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56" name="组合 55"/>
            <p:cNvGrpSpPr/>
            <p:nvPr/>
          </p:nvGrpSpPr>
          <p:grpSpPr>
            <a:xfrm>
              <a:off x="169526" y="203448"/>
              <a:ext cx="504056" cy="504056"/>
              <a:chOff x="11207774" y="442662"/>
              <a:chExt cx="504056" cy="504056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57" name="椭圆 56"/>
              <p:cNvSpPr/>
              <p:nvPr/>
            </p:nvSpPr>
            <p:spPr>
              <a:xfrm>
                <a:off x="11351790" y="601230"/>
                <a:ext cx="216024" cy="216024"/>
              </a:xfrm>
              <a:prstGeom prst="ellipse">
                <a:avLst/>
              </a:prstGeom>
              <a:solidFill>
                <a:srgbClr val="B3DF63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Calibri" panose="020F050202020403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58" name="椭圆 57"/>
              <p:cNvSpPr/>
              <p:nvPr/>
            </p:nvSpPr>
            <p:spPr>
              <a:xfrm>
                <a:off x="11207774" y="442662"/>
                <a:ext cx="504056" cy="504056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Calibri" panose="020F0502020204030204"/>
                  <a:ea typeface="微软雅黑" panose="020B0503020204020204" pitchFamily="34" charset="-122"/>
                </a:endParaRPr>
              </a:p>
            </p:txBody>
          </p:sp>
        </p:grpSp>
        <p:cxnSp>
          <p:nvCxnSpPr>
            <p:cNvPr id="20" name="直接连接符 19"/>
            <p:cNvCxnSpPr/>
            <p:nvPr/>
          </p:nvCxnSpPr>
          <p:spPr>
            <a:xfrm>
              <a:off x="775303" y="707504"/>
              <a:ext cx="1833288" cy="0"/>
            </a:xfrm>
            <a:prstGeom prst="line">
              <a:avLst/>
            </a:prstGeom>
            <a:ln>
              <a:solidFill>
                <a:srgbClr val="B3DF6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1" name="Picture 5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4195" y="1688601"/>
            <a:ext cx="3943246" cy="49659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内容占位符 1"/>
          <p:cNvSpPr txBox="1"/>
          <p:nvPr/>
        </p:nvSpPr>
        <p:spPr>
          <a:xfrm>
            <a:off x="314336" y="1572413"/>
            <a:ext cx="7633345" cy="489585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  <a:defRPr/>
            </a:pPr>
            <a:r>
              <a:rPr lang="en-US" altLang="zh-CN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	Everybody in this country should learn how to program a computer, because it teaches you how to think.</a:t>
            </a:r>
            <a:endParaRPr lang="en-US" altLang="zh-CN" sz="44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marL="0" indent="0" algn="r">
              <a:lnSpc>
                <a:spcPct val="120000"/>
              </a:lnSpc>
              <a:buFont typeface="Arial" panose="020B0604020202020204" pitchFamily="34" charset="0"/>
              <a:buNone/>
              <a:defRPr/>
            </a:pPr>
            <a:r>
              <a:rPr lang="en-US" altLang="zh-CN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                          	Steve Jobs</a:t>
            </a:r>
            <a:endParaRPr lang="en-US" altLang="zh-CN" sz="44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DFF"/>
              </a:clrFrom>
              <a:clrTo>
                <a:srgbClr val="FFFD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1" y="0"/>
            <a:ext cx="12192001" cy="6870567"/>
          </a:xfrm>
          <a:prstGeom prst="rect">
            <a:avLst/>
          </a:prstGeom>
        </p:spPr>
      </p:pic>
      <p:sp>
        <p:nvSpPr>
          <p:cNvPr id="24" name="TextBox 1"/>
          <p:cNvSpPr txBox="1"/>
          <p:nvPr/>
        </p:nvSpPr>
        <p:spPr>
          <a:xfrm>
            <a:off x="2758231" y="2752857"/>
            <a:ext cx="572464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 b="1" dirty="0">
                <a:ln w="12700">
                  <a:noFill/>
                  <a:prstDash val="solid"/>
                </a:ln>
                <a:solidFill>
                  <a:prstClr val="white"/>
                </a:solidFill>
                <a:effectLst>
                  <a:outerShdw dist="50800" dir="4800000" algn="tl" rotWithShape="0">
                    <a:srgbClr val="000000">
                      <a:alpha val="40000"/>
                    </a:srgbClr>
                  </a:outerShdw>
                </a:effectLst>
                <a:latin typeface="造字工房尚黑（非商用）细体" pitchFamily="50" charset="-122"/>
                <a:ea typeface="造字工房尚黑（非商用）细体" pitchFamily="50" charset="-122"/>
              </a:rPr>
              <a:t>开发环境安装及配置</a:t>
            </a:r>
            <a:endParaRPr lang="zh-CN" altLang="en-US" sz="4800" b="1" dirty="0">
              <a:ln w="12700">
                <a:noFill/>
                <a:prstDash val="solid"/>
              </a:ln>
              <a:solidFill>
                <a:prstClr val="white"/>
              </a:solidFill>
              <a:effectLst>
                <a:outerShdw dist="50800" dir="4800000" algn="tl" rotWithShape="0">
                  <a:srgbClr val="000000">
                    <a:alpha val="40000"/>
                  </a:srgbClr>
                </a:outerShdw>
              </a:effectLst>
              <a:latin typeface="造字工房尚黑（非商用）细体" pitchFamily="50" charset="-122"/>
              <a:ea typeface="造字工房尚黑（非商用）细体" pitchFamily="50" charset="-122"/>
            </a:endParaRPr>
          </a:p>
        </p:txBody>
      </p:sp>
      <p:grpSp>
        <p:nvGrpSpPr>
          <p:cNvPr id="25" name="Group 5"/>
          <p:cNvGrpSpPr/>
          <p:nvPr/>
        </p:nvGrpSpPr>
        <p:grpSpPr>
          <a:xfrm>
            <a:off x="8825614" y="4241498"/>
            <a:ext cx="2169488" cy="2175406"/>
            <a:chOff x="5292553" y="3355717"/>
            <a:chExt cx="1711365" cy="2494000"/>
          </a:xfrm>
          <a:solidFill>
            <a:schemeClr val="bg1">
              <a:lumMod val="95000"/>
            </a:schemeClr>
          </a:solidFill>
        </p:grpSpPr>
        <p:sp>
          <p:nvSpPr>
            <p:cNvPr id="26" name="Rectangle 5"/>
            <p:cNvSpPr>
              <a:spLocks noChangeArrowheads="1"/>
            </p:cNvSpPr>
            <p:nvPr/>
          </p:nvSpPr>
          <p:spPr bwMode="auto">
            <a:xfrm>
              <a:off x="5292553" y="3573075"/>
              <a:ext cx="992082" cy="190188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</a:ln>
          </p:spPr>
          <p:txBody>
            <a:bodyPr vert="horz" wrap="square" lIns="86687" tIns="43344" rIns="86687" bIns="43344" numCol="1" anchor="t" anchorCtr="0" compatLnSpc="1"/>
            <a:lstStyle/>
            <a:p>
              <a:endParaRPr lang="en-US" sz="1705">
                <a:solidFill>
                  <a:prstClr val="black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27" name="Rectangle 6"/>
            <p:cNvSpPr>
              <a:spLocks noChangeArrowheads="1"/>
            </p:cNvSpPr>
            <p:nvPr/>
          </p:nvSpPr>
          <p:spPr bwMode="auto">
            <a:xfrm>
              <a:off x="5402008" y="4624848"/>
              <a:ext cx="804223" cy="291104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</a:ln>
          </p:spPr>
          <p:txBody>
            <a:bodyPr vert="horz" wrap="square" lIns="86687" tIns="43344" rIns="86687" bIns="43344" numCol="1" anchor="t" anchorCtr="0" compatLnSpc="1"/>
            <a:lstStyle/>
            <a:p>
              <a:endParaRPr lang="en-US" sz="1705">
                <a:solidFill>
                  <a:prstClr val="black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28" name="Rectangle 7"/>
            <p:cNvSpPr>
              <a:spLocks noChangeArrowheads="1"/>
            </p:cNvSpPr>
            <p:nvPr/>
          </p:nvSpPr>
          <p:spPr bwMode="auto">
            <a:xfrm>
              <a:off x="5471873" y="3355717"/>
              <a:ext cx="1124825" cy="219686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</a:ln>
          </p:spPr>
          <p:txBody>
            <a:bodyPr vert="horz" wrap="square" lIns="86687" tIns="43344" rIns="86687" bIns="43344" numCol="1" anchor="t" anchorCtr="0" compatLnSpc="1"/>
            <a:lstStyle/>
            <a:p>
              <a:endParaRPr lang="en-US" sz="1705">
                <a:solidFill>
                  <a:prstClr val="black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29" name="Rectangle 8"/>
            <p:cNvSpPr>
              <a:spLocks noChangeArrowheads="1"/>
            </p:cNvSpPr>
            <p:nvPr/>
          </p:nvSpPr>
          <p:spPr bwMode="auto">
            <a:xfrm>
              <a:off x="5382601" y="3902993"/>
              <a:ext cx="1127154" cy="78404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</a:ln>
          </p:spPr>
          <p:txBody>
            <a:bodyPr vert="horz" wrap="square" lIns="86687" tIns="43344" rIns="86687" bIns="43344" numCol="1" anchor="t" anchorCtr="0" compatLnSpc="1"/>
            <a:lstStyle/>
            <a:p>
              <a:endParaRPr lang="en-US" sz="1705">
                <a:solidFill>
                  <a:prstClr val="black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30" name="Rectangle 9"/>
            <p:cNvSpPr>
              <a:spLocks noChangeArrowheads="1"/>
            </p:cNvSpPr>
            <p:nvPr/>
          </p:nvSpPr>
          <p:spPr bwMode="auto">
            <a:xfrm>
              <a:off x="5592196" y="3981397"/>
              <a:ext cx="1004502" cy="114113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</a:ln>
          </p:spPr>
          <p:txBody>
            <a:bodyPr vert="horz" wrap="square" lIns="86687" tIns="43344" rIns="86687" bIns="43344" numCol="1" anchor="t" anchorCtr="0" compatLnSpc="1"/>
            <a:lstStyle/>
            <a:p>
              <a:endParaRPr lang="en-US" sz="1705">
                <a:solidFill>
                  <a:prstClr val="black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31" name="Rectangle 10"/>
            <p:cNvSpPr>
              <a:spLocks noChangeArrowheads="1"/>
            </p:cNvSpPr>
            <p:nvPr/>
          </p:nvSpPr>
          <p:spPr bwMode="auto">
            <a:xfrm>
              <a:off x="5471873" y="4093379"/>
              <a:ext cx="874864" cy="73746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</a:ln>
          </p:spPr>
          <p:txBody>
            <a:bodyPr vert="horz" wrap="square" lIns="86687" tIns="43344" rIns="86687" bIns="43344" numCol="1" anchor="t" anchorCtr="0" compatLnSpc="1"/>
            <a:lstStyle/>
            <a:p>
              <a:endParaRPr lang="en-US" sz="1705">
                <a:solidFill>
                  <a:prstClr val="black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33" name="Rectangle 11"/>
            <p:cNvSpPr>
              <a:spLocks noChangeArrowheads="1"/>
            </p:cNvSpPr>
            <p:nvPr/>
          </p:nvSpPr>
          <p:spPr bwMode="auto">
            <a:xfrm>
              <a:off x="5592196" y="4166845"/>
              <a:ext cx="1026238" cy="254619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</a:ln>
          </p:spPr>
          <p:txBody>
            <a:bodyPr vert="horz" wrap="square" lIns="86687" tIns="43344" rIns="86687" bIns="43344" numCol="1" anchor="t" anchorCtr="0" compatLnSpc="1"/>
            <a:lstStyle/>
            <a:p>
              <a:endParaRPr lang="en-US" sz="1705">
                <a:solidFill>
                  <a:prstClr val="black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34" name="Rectangle 12"/>
            <p:cNvSpPr>
              <a:spLocks noChangeArrowheads="1"/>
            </p:cNvSpPr>
            <p:nvPr/>
          </p:nvSpPr>
          <p:spPr bwMode="auto">
            <a:xfrm>
              <a:off x="5570460" y="4915952"/>
              <a:ext cx="902034" cy="52011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</a:ln>
          </p:spPr>
          <p:txBody>
            <a:bodyPr vert="horz" wrap="square" lIns="86687" tIns="43344" rIns="86687" bIns="43344" numCol="1" anchor="t" anchorCtr="0" compatLnSpc="1"/>
            <a:lstStyle/>
            <a:p>
              <a:endParaRPr lang="en-US" sz="1705">
                <a:solidFill>
                  <a:prstClr val="black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35" name="Rectangle 13"/>
            <p:cNvSpPr>
              <a:spLocks noChangeArrowheads="1"/>
            </p:cNvSpPr>
            <p:nvPr/>
          </p:nvSpPr>
          <p:spPr bwMode="auto">
            <a:xfrm>
              <a:off x="5690783" y="4967962"/>
              <a:ext cx="693215" cy="141282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</a:ln>
          </p:spPr>
          <p:txBody>
            <a:bodyPr vert="horz" wrap="square" lIns="86687" tIns="43344" rIns="86687" bIns="43344" numCol="1" anchor="t" anchorCtr="0" compatLnSpc="1"/>
            <a:lstStyle/>
            <a:p>
              <a:endParaRPr lang="en-US" sz="1705">
                <a:solidFill>
                  <a:prstClr val="black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36" name="Rectangle 14"/>
            <p:cNvSpPr>
              <a:spLocks noChangeArrowheads="1"/>
            </p:cNvSpPr>
            <p:nvPr/>
          </p:nvSpPr>
          <p:spPr bwMode="auto">
            <a:xfrm>
              <a:off x="5409771" y="5109245"/>
              <a:ext cx="936966" cy="234436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</a:ln>
          </p:spPr>
          <p:txBody>
            <a:bodyPr vert="horz" wrap="square" lIns="86687" tIns="43344" rIns="86687" bIns="43344" numCol="1" anchor="t" anchorCtr="0" compatLnSpc="1"/>
            <a:lstStyle/>
            <a:p>
              <a:endParaRPr lang="en-US" sz="1705">
                <a:solidFill>
                  <a:prstClr val="black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37" name="Rectangle 16"/>
            <p:cNvSpPr>
              <a:spLocks noChangeArrowheads="1"/>
            </p:cNvSpPr>
            <p:nvPr/>
          </p:nvSpPr>
          <p:spPr bwMode="auto">
            <a:xfrm>
              <a:off x="5632562" y="5343680"/>
              <a:ext cx="877193" cy="114113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</a:ln>
          </p:spPr>
          <p:txBody>
            <a:bodyPr vert="horz" wrap="square" lIns="86687" tIns="43344" rIns="86687" bIns="43344" numCol="1" anchor="t" anchorCtr="0" compatLnSpc="1"/>
            <a:lstStyle/>
            <a:p>
              <a:endParaRPr lang="en-US" sz="1705">
                <a:solidFill>
                  <a:prstClr val="black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38" name="Rectangle 17"/>
            <p:cNvSpPr>
              <a:spLocks noChangeArrowheads="1"/>
            </p:cNvSpPr>
            <p:nvPr/>
          </p:nvSpPr>
          <p:spPr bwMode="auto">
            <a:xfrm>
              <a:off x="5340682" y="5458288"/>
              <a:ext cx="823630" cy="166900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</a:ln>
          </p:spPr>
          <p:txBody>
            <a:bodyPr vert="horz" wrap="square" lIns="86687" tIns="43344" rIns="86687" bIns="43344" numCol="1" anchor="t" anchorCtr="0" compatLnSpc="1"/>
            <a:lstStyle/>
            <a:p>
              <a:endParaRPr lang="en-US" sz="1705">
                <a:solidFill>
                  <a:prstClr val="black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40" name="Rectangle 18"/>
            <p:cNvSpPr>
              <a:spLocks noChangeArrowheads="1"/>
            </p:cNvSpPr>
            <p:nvPr/>
          </p:nvSpPr>
          <p:spPr bwMode="auto">
            <a:xfrm>
              <a:off x="5536304" y="5625188"/>
              <a:ext cx="1110076" cy="224344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</a:ln>
          </p:spPr>
          <p:txBody>
            <a:bodyPr vert="horz" wrap="square" lIns="86687" tIns="43344" rIns="86687" bIns="43344" numCol="1" anchor="t" anchorCtr="0" compatLnSpc="1"/>
            <a:lstStyle/>
            <a:p>
              <a:endParaRPr lang="en-US" sz="1705">
                <a:solidFill>
                  <a:prstClr val="black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42" name="Rectangle 19"/>
            <p:cNvSpPr>
              <a:spLocks noChangeArrowheads="1"/>
            </p:cNvSpPr>
            <p:nvPr/>
          </p:nvSpPr>
          <p:spPr bwMode="auto">
            <a:xfrm>
              <a:off x="6411944" y="3355717"/>
              <a:ext cx="24841" cy="219686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</a:ln>
          </p:spPr>
          <p:txBody>
            <a:bodyPr vert="horz" wrap="square" lIns="86687" tIns="43344" rIns="86687" bIns="43344" numCol="1" anchor="t" anchorCtr="0" compatLnSpc="1"/>
            <a:lstStyle/>
            <a:p>
              <a:endParaRPr lang="en-US" sz="1705">
                <a:solidFill>
                  <a:prstClr val="black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44" name="Rectangle 20"/>
            <p:cNvSpPr>
              <a:spLocks noChangeArrowheads="1"/>
            </p:cNvSpPr>
            <p:nvPr/>
          </p:nvSpPr>
          <p:spPr bwMode="auto">
            <a:xfrm>
              <a:off x="6436785" y="3575404"/>
              <a:ext cx="776" cy="776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</a:ln>
          </p:spPr>
          <p:txBody>
            <a:bodyPr vert="horz" wrap="square" lIns="86687" tIns="43344" rIns="86687" bIns="43344" numCol="1" anchor="t" anchorCtr="0" compatLnSpc="1"/>
            <a:lstStyle/>
            <a:p>
              <a:endParaRPr lang="en-US" sz="1705">
                <a:solidFill>
                  <a:prstClr val="black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45" name="Rectangle 21"/>
            <p:cNvSpPr>
              <a:spLocks noChangeArrowheads="1"/>
            </p:cNvSpPr>
            <p:nvPr/>
          </p:nvSpPr>
          <p:spPr bwMode="auto">
            <a:xfrm>
              <a:off x="5592196" y="3355717"/>
              <a:ext cx="40366" cy="219686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</a:ln>
          </p:spPr>
          <p:txBody>
            <a:bodyPr vert="horz" wrap="square" lIns="86687" tIns="43344" rIns="86687" bIns="43344" numCol="1" anchor="t" anchorCtr="0" compatLnSpc="1"/>
            <a:lstStyle/>
            <a:p>
              <a:endParaRPr lang="en-US" sz="1705">
                <a:solidFill>
                  <a:prstClr val="black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46" name="Rectangle 22"/>
            <p:cNvSpPr>
              <a:spLocks noChangeArrowheads="1"/>
            </p:cNvSpPr>
            <p:nvPr/>
          </p:nvSpPr>
          <p:spPr bwMode="auto">
            <a:xfrm>
              <a:off x="6509755" y="4166845"/>
              <a:ext cx="16302" cy="254619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</a:ln>
          </p:spPr>
          <p:txBody>
            <a:bodyPr vert="horz" wrap="square" lIns="86687" tIns="43344" rIns="86687" bIns="43344" numCol="1" anchor="t" anchorCtr="0" compatLnSpc="1"/>
            <a:lstStyle/>
            <a:p>
              <a:endParaRPr lang="en-US" sz="1705">
                <a:solidFill>
                  <a:prstClr val="black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48" name="Rectangle 23"/>
            <p:cNvSpPr>
              <a:spLocks noChangeArrowheads="1"/>
            </p:cNvSpPr>
            <p:nvPr/>
          </p:nvSpPr>
          <p:spPr bwMode="auto">
            <a:xfrm>
              <a:off x="5676034" y="4166845"/>
              <a:ext cx="158360" cy="254619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</a:ln>
          </p:spPr>
          <p:txBody>
            <a:bodyPr vert="horz" wrap="square" lIns="86687" tIns="43344" rIns="86687" bIns="43344" numCol="1" anchor="t" anchorCtr="0" compatLnSpc="1"/>
            <a:lstStyle/>
            <a:p>
              <a:endParaRPr lang="en-US" sz="1705">
                <a:solidFill>
                  <a:prstClr val="black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50" name="Freeform 24"/>
            <p:cNvSpPr/>
            <p:nvPr/>
          </p:nvSpPr>
          <p:spPr bwMode="auto">
            <a:xfrm>
              <a:off x="6455866" y="4793204"/>
              <a:ext cx="548052" cy="1056513"/>
            </a:xfrm>
            <a:custGeom>
              <a:avLst/>
              <a:gdLst>
                <a:gd name="T0" fmla="*/ 393 w 706"/>
                <a:gd name="T1" fmla="*/ 1361 h 1361"/>
                <a:gd name="T2" fmla="*/ 0 w 706"/>
                <a:gd name="T3" fmla="*/ 98 h 1361"/>
                <a:gd name="T4" fmla="*/ 314 w 706"/>
                <a:gd name="T5" fmla="*/ 0 h 1361"/>
                <a:gd name="T6" fmla="*/ 706 w 706"/>
                <a:gd name="T7" fmla="*/ 1263 h 1361"/>
                <a:gd name="T8" fmla="*/ 393 w 706"/>
                <a:gd name="T9" fmla="*/ 1361 h 13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6" h="1361">
                  <a:moveTo>
                    <a:pt x="393" y="1361"/>
                  </a:moveTo>
                  <a:lnTo>
                    <a:pt x="0" y="98"/>
                  </a:lnTo>
                  <a:lnTo>
                    <a:pt x="314" y="0"/>
                  </a:lnTo>
                  <a:lnTo>
                    <a:pt x="706" y="1263"/>
                  </a:lnTo>
                  <a:lnTo>
                    <a:pt x="393" y="1361"/>
                  </a:lnTo>
                  <a:close/>
                </a:path>
              </a:pathLst>
            </a:custGeom>
            <a:solidFill>
              <a:srgbClr val="6BE137"/>
            </a:solidFill>
            <a:ln w="9525">
              <a:solidFill>
                <a:schemeClr val="accent1"/>
              </a:solidFill>
              <a:round/>
            </a:ln>
          </p:spPr>
          <p:txBody>
            <a:bodyPr vert="horz" wrap="square" lIns="86687" tIns="43344" rIns="86687" bIns="43344" numCol="1" anchor="t" anchorCtr="0" compatLnSpc="1"/>
            <a:lstStyle/>
            <a:p>
              <a:endParaRPr lang="en-US" sz="1705" dirty="0">
                <a:solidFill>
                  <a:prstClr val="black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51" name="Freeform 25"/>
            <p:cNvSpPr/>
            <p:nvPr/>
          </p:nvSpPr>
          <p:spPr bwMode="auto">
            <a:xfrm>
              <a:off x="6731444" y="5683594"/>
              <a:ext cx="248409" cy="91601"/>
            </a:xfrm>
            <a:custGeom>
              <a:avLst/>
              <a:gdLst>
                <a:gd name="T0" fmla="*/ 7 w 320"/>
                <a:gd name="T1" fmla="*/ 118 h 118"/>
                <a:gd name="T2" fmla="*/ 0 w 320"/>
                <a:gd name="T3" fmla="*/ 97 h 118"/>
                <a:gd name="T4" fmla="*/ 314 w 320"/>
                <a:gd name="T5" fmla="*/ 0 h 118"/>
                <a:gd name="T6" fmla="*/ 320 w 320"/>
                <a:gd name="T7" fmla="*/ 21 h 118"/>
                <a:gd name="T8" fmla="*/ 7 w 320"/>
                <a:gd name="T9" fmla="*/ 118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0" h="118">
                  <a:moveTo>
                    <a:pt x="7" y="118"/>
                  </a:moveTo>
                  <a:lnTo>
                    <a:pt x="0" y="97"/>
                  </a:lnTo>
                  <a:lnTo>
                    <a:pt x="314" y="0"/>
                  </a:lnTo>
                  <a:lnTo>
                    <a:pt x="320" y="21"/>
                  </a:lnTo>
                  <a:lnTo>
                    <a:pt x="7" y="118"/>
                  </a:lnTo>
                  <a:close/>
                </a:path>
              </a:pathLst>
            </a:custGeom>
            <a:grpFill/>
            <a:ln w="9525">
              <a:solidFill>
                <a:schemeClr val="accent1"/>
              </a:solidFill>
              <a:round/>
            </a:ln>
          </p:spPr>
          <p:txBody>
            <a:bodyPr vert="horz" wrap="square" lIns="86687" tIns="43344" rIns="86687" bIns="43344" numCol="1" anchor="t" anchorCtr="0" compatLnSpc="1"/>
            <a:lstStyle/>
            <a:p>
              <a:endParaRPr lang="en-US" sz="1705">
                <a:solidFill>
                  <a:prstClr val="black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61" name="Freeform 26"/>
            <p:cNvSpPr/>
            <p:nvPr/>
          </p:nvSpPr>
          <p:spPr bwMode="auto">
            <a:xfrm>
              <a:off x="6481483" y="4874713"/>
              <a:ext cx="290328" cy="226673"/>
            </a:xfrm>
            <a:custGeom>
              <a:avLst/>
              <a:gdLst>
                <a:gd name="T0" fmla="*/ 61 w 374"/>
                <a:gd name="T1" fmla="*/ 292 h 292"/>
                <a:gd name="T2" fmla="*/ 0 w 374"/>
                <a:gd name="T3" fmla="*/ 98 h 292"/>
                <a:gd name="T4" fmla="*/ 314 w 374"/>
                <a:gd name="T5" fmla="*/ 0 h 292"/>
                <a:gd name="T6" fmla="*/ 374 w 374"/>
                <a:gd name="T7" fmla="*/ 194 h 292"/>
                <a:gd name="T8" fmla="*/ 61 w 374"/>
                <a:gd name="T9" fmla="*/ 292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4" h="292">
                  <a:moveTo>
                    <a:pt x="61" y="292"/>
                  </a:moveTo>
                  <a:lnTo>
                    <a:pt x="0" y="98"/>
                  </a:lnTo>
                  <a:lnTo>
                    <a:pt x="314" y="0"/>
                  </a:lnTo>
                  <a:lnTo>
                    <a:pt x="374" y="194"/>
                  </a:lnTo>
                  <a:lnTo>
                    <a:pt x="61" y="292"/>
                  </a:lnTo>
                  <a:close/>
                </a:path>
              </a:pathLst>
            </a:custGeom>
            <a:grpFill/>
            <a:ln w="9525">
              <a:solidFill>
                <a:schemeClr val="accent1"/>
              </a:solidFill>
              <a:round/>
            </a:ln>
          </p:spPr>
          <p:txBody>
            <a:bodyPr vert="horz" wrap="square" lIns="86687" tIns="43344" rIns="86687" bIns="43344" numCol="1" anchor="t" anchorCtr="0" compatLnSpc="1"/>
            <a:lstStyle/>
            <a:p>
              <a:endParaRPr lang="en-US" sz="1705">
                <a:solidFill>
                  <a:prstClr val="black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63" name="Rectangle 27"/>
            <p:cNvSpPr>
              <a:spLocks noChangeArrowheads="1"/>
            </p:cNvSpPr>
            <p:nvPr/>
          </p:nvSpPr>
          <p:spPr bwMode="auto">
            <a:xfrm>
              <a:off x="5306526" y="4421463"/>
              <a:ext cx="817420" cy="203385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</a:ln>
          </p:spPr>
          <p:txBody>
            <a:bodyPr vert="horz" wrap="square" lIns="86687" tIns="43344" rIns="86687" bIns="43344" numCol="1" anchor="t" anchorCtr="0" compatLnSpc="1"/>
            <a:lstStyle/>
            <a:p>
              <a:endParaRPr lang="en-US" sz="1705">
                <a:solidFill>
                  <a:prstClr val="black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64" name="Rectangle 28"/>
            <p:cNvSpPr>
              <a:spLocks noChangeArrowheads="1"/>
            </p:cNvSpPr>
            <p:nvPr/>
          </p:nvSpPr>
          <p:spPr bwMode="auto">
            <a:xfrm>
              <a:off x="5808001" y="4421463"/>
              <a:ext cx="60550" cy="203385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</a:ln>
          </p:spPr>
          <p:txBody>
            <a:bodyPr vert="horz" wrap="square" lIns="86687" tIns="43344" rIns="86687" bIns="43344" numCol="1" anchor="t" anchorCtr="0" compatLnSpc="1"/>
            <a:lstStyle/>
            <a:p>
              <a:endParaRPr lang="en-US" sz="1705">
                <a:solidFill>
                  <a:prstClr val="black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65" name="Rectangle 29"/>
            <p:cNvSpPr>
              <a:spLocks noChangeArrowheads="1"/>
            </p:cNvSpPr>
            <p:nvPr/>
          </p:nvSpPr>
          <p:spPr bwMode="auto">
            <a:xfrm>
              <a:off x="5652745" y="4421463"/>
              <a:ext cx="62102" cy="203385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</a:ln>
          </p:spPr>
          <p:txBody>
            <a:bodyPr vert="horz" wrap="square" lIns="86687" tIns="43344" rIns="86687" bIns="43344" numCol="1" anchor="t" anchorCtr="0" compatLnSpc="1"/>
            <a:lstStyle/>
            <a:p>
              <a:endParaRPr lang="en-US" sz="1705">
                <a:solidFill>
                  <a:prstClr val="black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66" name="Rectangle 30"/>
            <p:cNvSpPr>
              <a:spLocks noChangeArrowheads="1"/>
            </p:cNvSpPr>
            <p:nvPr/>
          </p:nvSpPr>
          <p:spPr bwMode="auto">
            <a:xfrm>
              <a:off x="5738136" y="4624848"/>
              <a:ext cx="126533" cy="291104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</a:ln>
          </p:spPr>
          <p:txBody>
            <a:bodyPr vert="horz" wrap="square" lIns="86687" tIns="43344" rIns="86687" bIns="43344" numCol="1" anchor="t" anchorCtr="0" compatLnSpc="1"/>
            <a:lstStyle/>
            <a:p>
              <a:endParaRPr lang="en-US" sz="1705">
                <a:solidFill>
                  <a:prstClr val="black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67" name="Rectangle 31"/>
            <p:cNvSpPr>
              <a:spLocks noChangeArrowheads="1"/>
            </p:cNvSpPr>
            <p:nvPr/>
          </p:nvSpPr>
          <p:spPr bwMode="auto">
            <a:xfrm>
              <a:off x="5738136" y="4967962"/>
              <a:ext cx="16302" cy="141282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</a:ln>
          </p:spPr>
          <p:txBody>
            <a:bodyPr vert="horz" wrap="square" lIns="86687" tIns="43344" rIns="86687" bIns="43344" numCol="1" anchor="t" anchorCtr="0" compatLnSpc="1"/>
            <a:lstStyle/>
            <a:p>
              <a:endParaRPr lang="en-US" sz="1705">
                <a:solidFill>
                  <a:prstClr val="black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68" name="Rectangle 32"/>
            <p:cNvSpPr>
              <a:spLocks noChangeArrowheads="1"/>
            </p:cNvSpPr>
            <p:nvPr/>
          </p:nvSpPr>
          <p:spPr bwMode="auto">
            <a:xfrm>
              <a:off x="5772292" y="4967962"/>
              <a:ext cx="16302" cy="141282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</a:ln>
          </p:spPr>
          <p:txBody>
            <a:bodyPr vert="horz" wrap="square" lIns="86687" tIns="43344" rIns="86687" bIns="43344" numCol="1" anchor="t" anchorCtr="0" compatLnSpc="1"/>
            <a:lstStyle/>
            <a:p>
              <a:endParaRPr lang="en-US" sz="1705">
                <a:solidFill>
                  <a:prstClr val="black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69" name="Rectangle 33"/>
            <p:cNvSpPr>
              <a:spLocks noChangeArrowheads="1"/>
            </p:cNvSpPr>
            <p:nvPr/>
          </p:nvSpPr>
          <p:spPr bwMode="auto">
            <a:xfrm>
              <a:off x="6264452" y="4967962"/>
              <a:ext cx="19407" cy="141282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</a:ln>
          </p:spPr>
          <p:txBody>
            <a:bodyPr vert="horz" wrap="square" lIns="86687" tIns="43344" rIns="86687" bIns="43344" numCol="1" anchor="t" anchorCtr="0" compatLnSpc="1"/>
            <a:lstStyle/>
            <a:p>
              <a:endParaRPr lang="en-US" sz="1705">
                <a:solidFill>
                  <a:prstClr val="black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70" name="Rectangle 34"/>
            <p:cNvSpPr>
              <a:spLocks noChangeArrowheads="1"/>
            </p:cNvSpPr>
            <p:nvPr/>
          </p:nvSpPr>
          <p:spPr bwMode="auto">
            <a:xfrm>
              <a:off x="6311804" y="4967962"/>
              <a:ext cx="14749" cy="141282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</a:ln>
          </p:spPr>
          <p:txBody>
            <a:bodyPr vert="horz" wrap="square" lIns="86687" tIns="43344" rIns="86687" bIns="43344" numCol="1" anchor="t" anchorCtr="0" compatLnSpc="1"/>
            <a:lstStyle/>
            <a:p>
              <a:endParaRPr lang="en-US" sz="1705">
                <a:solidFill>
                  <a:prstClr val="black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71" name="Rectangle 35"/>
            <p:cNvSpPr>
              <a:spLocks noChangeArrowheads="1"/>
            </p:cNvSpPr>
            <p:nvPr/>
          </p:nvSpPr>
          <p:spPr bwMode="auto">
            <a:xfrm>
              <a:off x="5690783" y="3761710"/>
              <a:ext cx="693215" cy="141282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</a:ln>
          </p:spPr>
          <p:txBody>
            <a:bodyPr vert="horz" wrap="square" lIns="86687" tIns="43344" rIns="86687" bIns="43344" numCol="1" anchor="t" anchorCtr="0" compatLnSpc="1"/>
            <a:lstStyle/>
            <a:p>
              <a:endParaRPr lang="en-US" sz="1705">
                <a:solidFill>
                  <a:prstClr val="black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72" name="Rectangle 36"/>
            <p:cNvSpPr>
              <a:spLocks noChangeArrowheads="1"/>
            </p:cNvSpPr>
            <p:nvPr/>
          </p:nvSpPr>
          <p:spPr bwMode="auto">
            <a:xfrm>
              <a:off x="5738136" y="3761710"/>
              <a:ext cx="16302" cy="141282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</a:ln>
          </p:spPr>
          <p:txBody>
            <a:bodyPr vert="horz" wrap="square" lIns="86687" tIns="43344" rIns="86687" bIns="43344" numCol="1" anchor="t" anchorCtr="0" compatLnSpc="1"/>
            <a:lstStyle/>
            <a:p>
              <a:endParaRPr lang="en-US" sz="1705">
                <a:solidFill>
                  <a:prstClr val="black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73" name="Rectangle 37"/>
            <p:cNvSpPr>
              <a:spLocks noChangeArrowheads="1"/>
            </p:cNvSpPr>
            <p:nvPr/>
          </p:nvSpPr>
          <p:spPr bwMode="auto">
            <a:xfrm>
              <a:off x="5772292" y="3761710"/>
              <a:ext cx="16302" cy="141282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</a:ln>
          </p:spPr>
          <p:txBody>
            <a:bodyPr vert="horz" wrap="square" lIns="86687" tIns="43344" rIns="86687" bIns="43344" numCol="1" anchor="t" anchorCtr="0" compatLnSpc="1"/>
            <a:lstStyle/>
            <a:p>
              <a:endParaRPr lang="en-US" sz="1705">
                <a:solidFill>
                  <a:prstClr val="black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74" name="Rectangle 38"/>
            <p:cNvSpPr>
              <a:spLocks noChangeArrowheads="1"/>
            </p:cNvSpPr>
            <p:nvPr/>
          </p:nvSpPr>
          <p:spPr bwMode="auto">
            <a:xfrm>
              <a:off x="6264452" y="3761710"/>
              <a:ext cx="19407" cy="141282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</a:ln>
          </p:spPr>
          <p:txBody>
            <a:bodyPr vert="horz" wrap="square" lIns="86687" tIns="43344" rIns="86687" bIns="43344" numCol="1" anchor="t" anchorCtr="0" compatLnSpc="1"/>
            <a:lstStyle/>
            <a:p>
              <a:endParaRPr lang="en-US" sz="1705">
                <a:solidFill>
                  <a:prstClr val="black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75" name="Rectangle 39"/>
            <p:cNvSpPr>
              <a:spLocks noChangeArrowheads="1"/>
            </p:cNvSpPr>
            <p:nvPr/>
          </p:nvSpPr>
          <p:spPr bwMode="auto">
            <a:xfrm>
              <a:off x="6311804" y="3761710"/>
              <a:ext cx="14749" cy="141282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</a:ln>
          </p:spPr>
          <p:txBody>
            <a:bodyPr vert="horz" wrap="square" lIns="86687" tIns="43344" rIns="86687" bIns="43344" numCol="1" anchor="t" anchorCtr="0" compatLnSpc="1"/>
            <a:lstStyle/>
            <a:p>
              <a:endParaRPr lang="en-US" sz="1705">
                <a:solidFill>
                  <a:prstClr val="black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76" name="Freeform 40"/>
            <p:cNvSpPr/>
            <p:nvPr/>
          </p:nvSpPr>
          <p:spPr bwMode="auto">
            <a:xfrm>
              <a:off x="5604616" y="5664002"/>
              <a:ext cx="416084" cy="148269"/>
            </a:xfrm>
            <a:custGeom>
              <a:avLst/>
              <a:gdLst>
                <a:gd name="T0" fmla="*/ 328 w 328"/>
                <a:gd name="T1" fmla="*/ 90 h 117"/>
                <a:gd name="T2" fmla="*/ 301 w 328"/>
                <a:gd name="T3" fmla="*/ 117 h 117"/>
                <a:gd name="T4" fmla="*/ 27 w 328"/>
                <a:gd name="T5" fmla="*/ 117 h 117"/>
                <a:gd name="T6" fmla="*/ 0 w 328"/>
                <a:gd name="T7" fmla="*/ 90 h 117"/>
                <a:gd name="T8" fmla="*/ 0 w 328"/>
                <a:gd name="T9" fmla="*/ 27 h 117"/>
                <a:gd name="T10" fmla="*/ 27 w 328"/>
                <a:gd name="T11" fmla="*/ 0 h 117"/>
                <a:gd name="T12" fmla="*/ 301 w 328"/>
                <a:gd name="T13" fmla="*/ 0 h 117"/>
                <a:gd name="T14" fmla="*/ 328 w 328"/>
                <a:gd name="T15" fmla="*/ 27 h 117"/>
                <a:gd name="T16" fmla="*/ 328 w 328"/>
                <a:gd name="T17" fmla="*/ 9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8" h="117">
                  <a:moveTo>
                    <a:pt x="328" y="90"/>
                  </a:moveTo>
                  <a:cubicBezTo>
                    <a:pt x="328" y="105"/>
                    <a:pt x="316" y="117"/>
                    <a:pt x="301" y="117"/>
                  </a:cubicBezTo>
                  <a:cubicBezTo>
                    <a:pt x="27" y="117"/>
                    <a:pt x="27" y="117"/>
                    <a:pt x="27" y="117"/>
                  </a:cubicBezTo>
                  <a:cubicBezTo>
                    <a:pt x="12" y="117"/>
                    <a:pt x="0" y="105"/>
                    <a:pt x="0" y="90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12"/>
                    <a:pt x="12" y="0"/>
                    <a:pt x="27" y="0"/>
                  </a:cubicBezTo>
                  <a:cubicBezTo>
                    <a:pt x="301" y="0"/>
                    <a:pt x="301" y="0"/>
                    <a:pt x="301" y="0"/>
                  </a:cubicBezTo>
                  <a:cubicBezTo>
                    <a:pt x="316" y="0"/>
                    <a:pt x="328" y="12"/>
                    <a:pt x="328" y="27"/>
                  </a:cubicBezTo>
                  <a:lnTo>
                    <a:pt x="328" y="90"/>
                  </a:lnTo>
                  <a:close/>
                </a:path>
              </a:pathLst>
            </a:custGeom>
            <a:grpFill/>
            <a:ln w="9525">
              <a:solidFill>
                <a:schemeClr val="accent1"/>
              </a:solidFill>
              <a:round/>
            </a:ln>
          </p:spPr>
          <p:txBody>
            <a:bodyPr vert="horz" wrap="square" lIns="86687" tIns="43344" rIns="86687" bIns="43344" numCol="1" anchor="t" anchorCtr="0" compatLnSpc="1"/>
            <a:lstStyle/>
            <a:p>
              <a:endParaRPr lang="en-US" sz="1705">
                <a:solidFill>
                  <a:prstClr val="black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77" name="Freeform 41"/>
            <p:cNvSpPr/>
            <p:nvPr/>
          </p:nvSpPr>
          <p:spPr bwMode="auto">
            <a:xfrm>
              <a:off x="6547793" y="5664002"/>
              <a:ext cx="40366" cy="167676"/>
            </a:xfrm>
            <a:custGeom>
              <a:avLst/>
              <a:gdLst>
                <a:gd name="T0" fmla="*/ 32 w 32"/>
                <a:gd name="T1" fmla="*/ 116 h 132"/>
                <a:gd name="T2" fmla="*/ 16 w 32"/>
                <a:gd name="T3" fmla="*/ 132 h 132"/>
                <a:gd name="T4" fmla="*/ 16 w 32"/>
                <a:gd name="T5" fmla="*/ 132 h 132"/>
                <a:gd name="T6" fmla="*/ 0 w 32"/>
                <a:gd name="T7" fmla="*/ 116 h 132"/>
                <a:gd name="T8" fmla="*/ 0 w 32"/>
                <a:gd name="T9" fmla="*/ 16 h 132"/>
                <a:gd name="T10" fmla="*/ 16 w 32"/>
                <a:gd name="T11" fmla="*/ 0 h 132"/>
                <a:gd name="T12" fmla="*/ 16 w 32"/>
                <a:gd name="T13" fmla="*/ 0 h 132"/>
                <a:gd name="T14" fmla="*/ 32 w 32"/>
                <a:gd name="T15" fmla="*/ 16 h 132"/>
                <a:gd name="T16" fmla="*/ 32 w 32"/>
                <a:gd name="T17" fmla="*/ 116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132">
                  <a:moveTo>
                    <a:pt x="32" y="116"/>
                  </a:moveTo>
                  <a:cubicBezTo>
                    <a:pt x="32" y="125"/>
                    <a:pt x="25" y="132"/>
                    <a:pt x="16" y="132"/>
                  </a:cubicBezTo>
                  <a:cubicBezTo>
                    <a:pt x="16" y="132"/>
                    <a:pt x="16" y="132"/>
                    <a:pt x="16" y="132"/>
                  </a:cubicBezTo>
                  <a:cubicBezTo>
                    <a:pt x="7" y="132"/>
                    <a:pt x="0" y="125"/>
                    <a:pt x="0" y="1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25" y="0"/>
                    <a:pt x="32" y="7"/>
                    <a:pt x="32" y="16"/>
                  </a:cubicBezTo>
                  <a:lnTo>
                    <a:pt x="32" y="116"/>
                  </a:lnTo>
                  <a:close/>
                </a:path>
              </a:pathLst>
            </a:custGeom>
            <a:grpFill/>
            <a:ln w="9525">
              <a:solidFill>
                <a:schemeClr val="accent1"/>
              </a:solidFill>
              <a:round/>
            </a:ln>
          </p:spPr>
          <p:txBody>
            <a:bodyPr vert="horz" wrap="square" lIns="86687" tIns="43344" rIns="86687" bIns="43344" numCol="1" anchor="t" anchorCtr="0" compatLnSpc="1"/>
            <a:lstStyle/>
            <a:p>
              <a:endParaRPr lang="en-US" sz="1705">
                <a:solidFill>
                  <a:prstClr val="black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78" name="Freeform 42"/>
            <p:cNvSpPr/>
            <p:nvPr/>
          </p:nvSpPr>
          <p:spPr bwMode="auto">
            <a:xfrm>
              <a:off x="5409771" y="5514180"/>
              <a:ext cx="70641" cy="72194"/>
            </a:xfrm>
            <a:custGeom>
              <a:avLst/>
              <a:gdLst>
                <a:gd name="T0" fmla="*/ 56 w 56"/>
                <a:gd name="T1" fmla="*/ 29 h 57"/>
                <a:gd name="T2" fmla="*/ 28 w 56"/>
                <a:gd name="T3" fmla="*/ 57 h 57"/>
                <a:gd name="T4" fmla="*/ 27 w 56"/>
                <a:gd name="T5" fmla="*/ 57 h 57"/>
                <a:gd name="T6" fmla="*/ 0 w 56"/>
                <a:gd name="T7" fmla="*/ 29 h 57"/>
                <a:gd name="T8" fmla="*/ 0 w 56"/>
                <a:gd name="T9" fmla="*/ 28 h 57"/>
                <a:gd name="T10" fmla="*/ 27 w 56"/>
                <a:gd name="T11" fmla="*/ 0 h 57"/>
                <a:gd name="T12" fmla="*/ 28 w 56"/>
                <a:gd name="T13" fmla="*/ 0 h 57"/>
                <a:gd name="T14" fmla="*/ 56 w 56"/>
                <a:gd name="T15" fmla="*/ 28 h 57"/>
                <a:gd name="T16" fmla="*/ 56 w 56"/>
                <a:gd name="T17" fmla="*/ 2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57">
                  <a:moveTo>
                    <a:pt x="56" y="29"/>
                  </a:moveTo>
                  <a:cubicBezTo>
                    <a:pt x="56" y="44"/>
                    <a:pt x="44" y="57"/>
                    <a:pt x="28" y="57"/>
                  </a:cubicBezTo>
                  <a:cubicBezTo>
                    <a:pt x="27" y="57"/>
                    <a:pt x="27" y="57"/>
                    <a:pt x="27" y="57"/>
                  </a:cubicBezTo>
                  <a:cubicBezTo>
                    <a:pt x="12" y="57"/>
                    <a:pt x="0" y="44"/>
                    <a:pt x="0" y="29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13"/>
                    <a:pt x="12" y="0"/>
                    <a:pt x="27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44" y="0"/>
                    <a:pt x="56" y="13"/>
                    <a:pt x="56" y="28"/>
                  </a:cubicBezTo>
                  <a:lnTo>
                    <a:pt x="56" y="29"/>
                  </a:lnTo>
                  <a:close/>
                </a:path>
              </a:pathLst>
            </a:custGeom>
            <a:grpFill/>
            <a:ln w="9525">
              <a:solidFill>
                <a:schemeClr val="accent1"/>
              </a:solidFill>
              <a:round/>
            </a:ln>
          </p:spPr>
          <p:txBody>
            <a:bodyPr vert="horz" wrap="square" lIns="86687" tIns="43344" rIns="86687" bIns="43344" numCol="1" anchor="t" anchorCtr="0" compatLnSpc="1"/>
            <a:lstStyle/>
            <a:p>
              <a:endParaRPr lang="en-US" sz="1705">
                <a:solidFill>
                  <a:prstClr val="black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79" name="Freeform 43"/>
            <p:cNvSpPr/>
            <p:nvPr/>
          </p:nvSpPr>
          <p:spPr bwMode="auto">
            <a:xfrm>
              <a:off x="6062620" y="5514180"/>
              <a:ext cx="71417" cy="72194"/>
            </a:xfrm>
            <a:custGeom>
              <a:avLst/>
              <a:gdLst>
                <a:gd name="T0" fmla="*/ 56 w 56"/>
                <a:gd name="T1" fmla="*/ 29 h 57"/>
                <a:gd name="T2" fmla="*/ 29 w 56"/>
                <a:gd name="T3" fmla="*/ 57 h 57"/>
                <a:gd name="T4" fmla="*/ 28 w 56"/>
                <a:gd name="T5" fmla="*/ 57 h 57"/>
                <a:gd name="T6" fmla="*/ 0 w 56"/>
                <a:gd name="T7" fmla="*/ 29 h 57"/>
                <a:gd name="T8" fmla="*/ 0 w 56"/>
                <a:gd name="T9" fmla="*/ 28 h 57"/>
                <a:gd name="T10" fmla="*/ 28 w 56"/>
                <a:gd name="T11" fmla="*/ 0 h 57"/>
                <a:gd name="T12" fmla="*/ 29 w 56"/>
                <a:gd name="T13" fmla="*/ 0 h 57"/>
                <a:gd name="T14" fmla="*/ 56 w 56"/>
                <a:gd name="T15" fmla="*/ 28 h 57"/>
                <a:gd name="T16" fmla="*/ 56 w 56"/>
                <a:gd name="T17" fmla="*/ 2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57">
                  <a:moveTo>
                    <a:pt x="56" y="29"/>
                  </a:moveTo>
                  <a:cubicBezTo>
                    <a:pt x="56" y="44"/>
                    <a:pt x="44" y="57"/>
                    <a:pt x="29" y="57"/>
                  </a:cubicBezTo>
                  <a:cubicBezTo>
                    <a:pt x="28" y="57"/>
                    <a:pt x="28" y="57"/>
                    <a:pt x="28" y="57"/>
                  </a:cubicBezTo>
                  <a:cubicBezTo>
                    <a:pt x="13" y="57"/>
                    <a:pt x="0" y="44"/>
                    <a:pt x="0" y="29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13"/>
                    <a:pt x="13" y="0"/>
                    <a:pt x="28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44" y="0"/>
                    <a:pt x="56" y="13"/>
                    <a:pt x="56" y="28"/>
                  </a:cubicBezTo>
                  <a:lnTo>
                    <a:pt x="56" y="29"/>
                  </a:lnTo>
                  <a:close/>
                </a:path>
              </a:pathLst>
            </a:custGeom>
            <a:grpFill/>
            <a:ln w="9525">
              <a:solidFill>
                <a:schemeClr val="accent1"/>
              </a:solidFill>
              <a:round/>
            </a:ln>
          </p:spPr>
          <p:txBody>
            <a:bodyPr vert="horz" wrap="square" lIns="86687" tIns="43344" rIns="86687" bIns="43344" numCol="1" anchor="t" anchorCtr="0" compatLnSpc="1"/>
            <a:lstStyle/>
            <a:p>
              <a:endParaRPr lang="en-US" sz="1705">
                <a:solidFill>
                  <a:prstClr val="black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80" name="Freeform 44"/>
            <p:cNvSpPr/>
            <p:nvPr/>
          </p:nvSpPr>
          <p:spPr bwMode="auto">
            <a:xfrm>
              <a:off x="5576670" y="5179886"/>
              <a:ext cx="665269" cy="93153"/>
            </a:xfrm>
            <a:custGeom>
              <a:avLst/>
              <a:gdLst>
                <a:gd name="T0" fmla="*/ 524 w 524"/>
                <a:gd name="T1" fmla="*/ 45 h 73"/>
                <a:gd name="T2" fmla="*/ 497 w 524"/>
                <a:gd name="T3" fmla="*/ 73 h 73"/>
                <a:gd name="T4" fmla="*/ 28 w 524"/>
                <a:gd name="T5" fmla="*/ 73 h 73"/>
                <a:gd name="T6" fmla="*/ 0 w 524"/>
                <a:gd name="T7" fmla="*/ 45 h 73"/>
                <a:gd name="T8" fmla="*/ 0 w 524"/>
                <a:gd name="T9" fmla="*/ 27 h 73"/>
                <a:gd name="T10" fmla="*/ 28 w 524"/>
                <a:gd name="T11" fmla="*/ 0 h 73"/>
                <a:gd name="T12" fmla="*/ 497 w 524"/>
                <a:gd name="T13" fmla="*/ 0 h 73"/>
                <a:gd name="T14" fmla="*/ 524 w 524"/>
                <a:gd name="T15" fmla="*/ 27 h 73"/>
                <a:gd name="T16" fmla="*/ 524 w 524"/>
                <a:gd name="T17" fmla="*/ 45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4" h="73">
                  <a:moveTo>
                    <a:pt x="524" y="45"/>
                  </a:moveTo>
                  <a:cubicBezTo>
                    <a:pt x="524" y="61"/>
                    <a:pt x="512" y="73"/>
                    <a:pt x="497" y="73"/>
                  </a:cubicBezTo>
                  <a:cubicBezTo>
                    <a:pt x="28" y="73"/>
                    <a:pt x="28" y="73"/>
                    <a:pt x="28" y="73"/>
                  </a:cubicBezTo>
                  <a:cubicBezTo>
                    <a:pt x="12" y="73"/>
                    <a:pt x="0" y="61"/>
                    <a:pt x="0" y="45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12"/>
                    <a:pt x="12" y="0"/>
                    <a:pt x="28" y="0"/>
                  </a:cubicBezTo>
                  <a:cubicBezTo>
                    <a:pt x="497" y="0"/>
                    <a:pt x="497" y="0"/>
                    <a:pt x="497" y="0"/>
                  </a:cubicBezTo>
                  <a:cubicBezTo>
                    <a:pt x="512" y="0"/>
                    <a:pt x="524" y="12"/>
                    <a:pt x="524" y="27"/>
                  </a:cubicBezTo>
                  <a:lnTo>
                    <a:pt x="524" y="45"/>
                  </a:lnTo>
                  <a:close/>
                </a:path>
              </a:pathLst>
            </a:custGeom>
            <a:grpFill/>
            <a:ln w="9525">
              <a:solidFill>
                <a:schemeClr val="accent1"/>
              </a:solidFill>
              <a:round/>
            </a:ln>
          </p:spPr>
          <p:txBody>
            <a:bodyPr vert="horz" wrap="square" lIns="86687" tIns="43344" rIns="86687" bIns="43344" numCol="1" anchor="t" anchorCtr="0" compatLnSpc="1"/>
            <a:lstStyle/>
            <a:p>
              <a:endParaRPr lang="en-US" sz="1705">
                <a:solidFill>
                  <a:prstClr val="black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81" name="Oval 45"/>
            <p:cNvSpPr>
              <a:spLocks noChangeArrowheads="1"/>
            </p:cNvSpPr>
            <p:nvPr/>
          </p:nvSpPr>
          <p:spPr bwMode="auto">
            <a:xfrm>
              <a:off x="6128603" y="3612665"/>
              <a:ext cx="111784" cy="111008"/>
            </a:xfrm>
            <a:prstGeom prst="ellipse">
              <a:avLst/>
            </a:prstGeom>
            <a:grpFill/>
            <a:ln w="9525">
              <a:solidFill>
                <a:schemeClr val="accent1"/>
              </a:solidFill>
              <a:round/>
            </a:ln>
          </p:spPr>
          <p:txBody>
            <a:bodyPr vert="horz" wrap="square" lIns="86687" tIns="43344" rIns="86687" bIns="43344" numCol="1" anchor="t" anchorCtr="0" compatLnSpc="1"/>
            <a:lstStyle/>
            <a:p>
              <a:endParaRPr lang="en-US" sz="1705">
                <a:solidFill>
                  <a:prstClr val="black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82" name="Oval 46"/>
            <p:cNvSpPr>
              <a:spLocks noChangeArrowheads="1"/>
            </p:cNvSpPr>
            <p:nvPr/>
          </p:nvSpPr>
          <p:spPr bwMode="auto">
            <a:xfrm>
              <a:off x="5325933" y="3617323"/>
              <a:ext cx="111784" cy="111784"/>
            </a:xfrm>
            <a:prstGeom prst="ellipse">
              <a:avLst/>
            </a:prstGeom>
            <a:grpFill/>
            <a:ln w="9525">
              <a:solidFill>
                <a:schemeClr val="accent1"/>
              </a:solidFill>
              <a:round/>
            </a:ln>
          </p:spPr>
          <p:txBody>
            <a:bodyPr vert="horz" wrap="square" lIns="86687" tIns="43344" rIns="86687" bIns="43344" numCol="1" anchor="t" anchorCtr="0" compatLnSpc="1"/>
            <a:lstStyle/>
            <a:p>
              <a:endParaRPr lang="en-US" sz="1705">
                <a:solidFill>
                  <a:prstClr val="black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</p:grpSp>
      <p:grpSp>
        <p:nvGrpSpPr>
          <p:cNvPr id="83" name="组合 82"/>
          <p:cNvGrpSpPr/>
          <p:nvPr/>
        </p:nvGrpSpPr>
        <p:grpSpPr>
          <a:xfrm>
            <a:off x="443983" y="1112313"/>
            <a:ext cx="1936868" cy="1936868"/>
            <a:chOff x="2572456" y="958222"/>
            <a:chExt cx="1936868" cy="1936868"/>
          </a:xfrm>
        </p:grpSpPr>
        <p:grpSp>
          <p:nvGrpSpPr>
            <p:cNvPr id="84" name="组合 83"/>
            <p:cNvGrpSpPr/>
            <p:nvPr/>
          </p:nvGrpSpPr>
          <p:grpSpPr>
            <a:xfrm>
              <a:off x="2572456" y="958222"/>
              <a:ext cx="1936868" cy="1936868"/>
              <a:chOff x="11207774" y="442662"/>
              <a:chExt cx="504056" cy="504056"/>
            </a:xfrm>
            <a:solidFill>
              <a:srgbClr val="B3DF63"/>
            </a:soli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86" name="椭圆 85"/>
              <p:cNvSpPr/>
              <p:nvPr/>
            </p:nvSpPr>
            <p:spPr>
              <a:xfrm>
                <a:off x="11273029" y="517620"/>
                <a:ext cx="373547" cy="373547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Calibri" panose="020F050202020403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87" name="椭圆 86"/>
              <p:cNvSpPr/>
              <p:nvPr/>
            </p:nvSpPr>
            <p:spPr>
              <a:xfrm>
                <a:off x="11207774" y="442662"/>
                <a:ext cx="504056" cy="504056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Calibri" panose="020F0502020204030204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85" name="TextBox 1"/>
            <p:cNvSpPr txBox="1"/>
            <p:nvPr/>
          </p:nvSpPr>
          <p:spPr>
            <a:xfrm>
              <a:off x="2815371" y="1264937"/>
              <a:ext cx="1451038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8000" b="1" dirty="0">
                  <a:ln w="12700">
                    <a:noFill/>
                    <a:prstDash val="solid"/>
                  </a:ln>
                  <a:solidFill>
                    <a:prstClr val="white"/>
                  </a:solidFill>
                  <a:effectLst>
                    <a:outerShdw dist="50800" dir="4800000" algn="tl" rotWithShape="0">
                      <a:srgbClr val="000000">
                        <a:alpha val="40000"/>
                      </a:srgbClr>
                    </a:outerShdw>
                  </a:effectLst>
                  <a:latin typeface="造字工房尚黑（非商用）细体" pitchFamily="50" charset="-122"/>
                  <a:ea typeface="造字工房尚黑（非商用）细体" pitchFamily="50" charset="-122"/>
                </a:rPr>
                <a:t>04</a:t>
              </a:r>
              <a:endParaRPr lang="zh-CN" altLang="en-US" sz="8000" b="1" dirty="0">
                <a:ln w="12700">
                  <a:noFill/>
                  <a:prstDash val="solid"/>
                </a:ln>
                <a:solidFill>
                  <a:prstClr val="white"/>
                </a:solidFill>
                <a:effectLst>
                  <a:outerShdw dist="50800" dir="4800000" algn="tl" rotWithShape="0">
                    <a:srgbClr val="000000">
                      <a:alpha val="40000"/>
                    </a:srgbClr>
                  </a:outerShdw>
                </a:effectLst>
                <a:latin typeface="造字工房尚黑（非商用）细体" pitchFamily="50" charset="-122"/>
                <a:ea typeface="造字工房尚黑（非商用）细体" pitchFamily="50" charset="-122"/>
              </a:endParaRPr>
            </a:p>
          </p:txBody>
        </p:sp>
      </p:grpSp>
      <p:grpSp>
        <p:nvGrpSpPr>
          <p:cNvPr id="88" name="组合 87"/>
          <p:cNvGrpSpPr/>
          <p:nvPr/>
        </p:nvGrpSpPr>
        <p:grpSpPr>
          <a:xfrm rot="5400000">
            <a:off x="7939470" y="-3214903"/>
            <a:ext cx="942183" cy="7462505"/>
            <a:chOff x="-11273" y="-594773"/>
            <a:chExt cx="719786" cy="7462505"/>
          </a:xfrm>
        </p:grpSpPr>
        <p:sp>
          <p:nvSpPr>
            <p:cNvPr id="89" name="等腰三角形 88"/>
            <p:cNvSpPr/>
            <p:nvPr/>
          </p:nvSpPr>
          <p:spPr>
            <a:xfrm rot="5400000">
              <a:off x="-68856" y="2776017"/>
              <a:ext cx="834952" cy="719786"/>
            </a:xfrm>
            <a:prstGeom prst="triangl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90" name="等腰三角形 89"/>
            <p:cNvSpPr/>
            <p:nvPr/>
          </p:nvSpPr>
          <p:spPr>
            <a:xfrm rot="5400000">
              <a:off x="-68856" y="1958050"/>
              <a:ext cx="834952" cy="719786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91" name="等腰三角形 90"/>
            <p:cNvSpPr/>
            <p:nvPr/>
          </p:nvSpPr>
          <p:spPr>
            <a:xfrm rot="5400000">
              <a:off x="-68856" y="1114606"/>
              <a:ext cx="834952" cy="719786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92" name="等腰三角形 91"/>
            <p:cNvSpPr/>
            <p:nvPr/>
          </p:nvSpPr>
          <p:spPr>
            <a:xfrm rot="5400000">
              <a:off x="-68856" y="296639"/>
              <a:ext cx="834952" cy="719786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93" name="等腰三角形 92"/>
            <p:cNvSpPr/>
            <p:nvPr/>
          </p:nvSpPr>
          <p:spPr>
            <a:xfrm rot="5400000">
              <a:off x="-68856" y="3610969"/>
              <a:ext cx="834952" cy="719786"/>
            </a:xfrm>
            <a:prstGeom prst="triangl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94" name="等腰三角形 93"/>
            <p:cNvSpPr/>
            <p:nvPr/>
          </p:nvSpPr>
          <p:spPr>
            <a:xfrm rot="5400000">
              <a:off x="-68856" y="4443673"/>
              <a:ext cx="834952" cy="719786"/>
            </a:xfrm>
            <a:prstGeom prst="triangle">
              <a:avLst/>
            </a:prstGeom>
            <a:solidFill>
              <a:srgbClr val="94CA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95" name="等腰三角形 94"/>
            <p:cNvSpPr/>
            <p:nvPr/>
          </p:nvSpPr>
          <p:spPr>
            <a:xfrm rot="5400000">
              <a:off x="-68856" y="5264883"/>
              <a:ext cx="834952" cy="719786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96" name="等腰三角形 95"/>
            <p:cNvSpPr/>
            <p:nvPr/>
          </p:nvSpPr>
          <p:spPr>
            <a:xfrm rot="5400000">
              <a:off x="-68856" y="6090363"/>
              <a:ext cx="834952" cy="719786"/>
            </a:xfrm>
            <a:prstGeom prst="triangl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97" name="等腰三角形 96"/>
            <p:cNvSpPr/>
            <p:nvPr/>
          </p:nvSpPr>
          <p:spPr>
            <a:xfrm rot="5400000">
              <a:off x="-68856" y="-537190"/>
              <a:ext cx="834952" cy="719786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8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8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800" tmFilter="0,0; .5, 1; 1, 1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44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/>
          <p:cNvPicPr>
            <a:picLocks noChangeAspect="1"/>
          </p:cNvPicPr>
          <p:nvPr/>
        </p:nvPicPr>
        <p:blipFill>
          <a:blip r:embed="rId1">
            <a:clrChange>
              <a:clrFrom>
                <a:srgbClr val="FFFDFF"/>
              </a:clrFrom>
              <a:clrTo>
                <a:srgbClr val="FFFD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1" y="0"/>
            <a:ext cx="12192001" cy="6870567"/>
          </a:xfrm>
          <a:prstGeom prst="rect">
            <a:avLst/>
          </a:prstGeom>
        </p:spPr>
      </p:pic>
      <p:sp>
        <p:nvSpPr>
          <p:cNvPr id="10" name="TextBox 1"/>
          <p:cNvSpPr txBox="1"/>
          <p:nvPr/>
        </p:nvSpPr>
        <p:spPr>
          <a:xfrm>
            <a:off x="3917593" y="2933114"/>
            <a:ext cx="449353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 b="1" dirty="0">
                <a:ln w="12700">
                  <a:noFill/>
                  <a:prstDash val="solid"/>
                </a:ln>
                <a:solidFill>
                  <a:prstClr val="white"/>
                </a:solidFill>
                <a:effectLst>
                  <a:outerShdw dist="50800" dir="4800000" algn="tl" rotWithShape="0">
                    <a:srgbClr val="000000">
                      <a:alpha val="40000"/>
                    </a:srgbClr>
                  </a:outerShdw>
                </a:effectLst>
                <a:latin typeface="造字工房尚黑（非商用）细体" pitchFamily="50" charset="-122"/>
                <a:ea typeface="造字工房尚黑（非商用）细体" pitchFamily="50" charset="-122"/>
              </a:rPr>
              <a:t>计算机基础概述</a:t>
            </a:r>
            <a:endParaRPr lang="zh-CN" altLang="en-US" sz="4800" b="1" dirty="0">
              <a:ln w="12700">
                <a:noFill/>
                <a:prstDash val="solid"/>
              </a:ln>
              <a:solidFill>
                <a:prstClr val="white"/>
              </a:solidFill>
              <a:effectLst>
                <a:outerShdw dist="50800" dir="4800000" algn="tl" rotWithShape="0">
                  <a:srgbClr val="000000">
                    <a:alpha val="40000"/>
                  </a:srgbClr>
                </a:outerShdw>
              </a:effectLst>
              <a:latin typeface="造字工房尚黑（非商用）细体" pitchFamily="50" charset="-122"/>
              <a:ea typeface="造字工房尚黑（非商用）细体" pitchFamily="50" charset="-122"/>
            </a:endParaRPr>
          </a:p>
        </p:txBody>
      </p:sp>
      <p:grpSp>
        <p:nvGrpSpPr>
          <p:cNvPr id="13" name="Group 5"/>
          <p:cNvGrpSpPr/>
          <p:nvPr/>
        </p:nvGrpSpPr>
        <p:grpSpPr>
          <a:xfrm>
            <a:off x="8825614" y="4241498"/>
            <a:ext cx="2169488" cy="2175406"/>
            <a:chOff x="5292553" y="3355717"/>
            <a:chExt cx="1711365" cy="2494000"/>
          </a:xfrm>
          <a:solidFill>
            <a:schemeClr val="bg1">
              <a:lumMod val="95000"/>
            </a:schemeClr>
          </a:solidFill>
        </p:grpSpPr>
        <p:sp>
          <p:nvSpPr>
            <p:cNvPr id="14" name="Rectangle 5"/>
            <p:cNvSpPr>
              <a:spLocks noChangeArrowheads="1"/>
            </p:cNvSpPr>
            <p:nvPr/>
          </p:nvSpPr>
          <p:spPr bwMode="auto">
            <a:xfrm>
              <a:off x="5292553" y="3573075"/>
              <a:ext cx="992082" cy="190188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</a:ln>
          </p:spPr>
          <p:txBody>
            <a:bodyPr vert="horz" wrap="square" lIns="86687" tIns="43344" rIns="86687" bIns="43344" numCol="1" anchor="t" anchorCtr="0" compatLnSpc="1"/>
            <a:lstStyle/>
            <a:p>
              <a:endParaRPr lang="en-US" sz="1705">
                <a:solidFill>
                  <a:prstClr val="black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15" name="Rectangle 6"/>
            <p:cNvSpPr>
              <a:spLocks noChangeArrowheads="1"/>
            </p:cNvSpPr>
            <p:nvPr/>
          </p:nvSpPr>
          <p:spPr bwMode="auto">
            <a:xfrm>
              <a:off x="5402008" y="4624848"/>
              <a:ext cx="804223" cy="291104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</a:ln>
          </p:spPr>
          <p:txBody>
            <a:bodyPr vert="horz" wrap="square" lIns="86687" tIns="43344" rIns="86687" bIns="43344" numCol="1" anchor="t" anchorCtr="0" compatLnSpc="1"/>
            <a:lstStyle/>
            <a:p>
              <a:endParaRPr lang="en-US" sz="1705">
                <a:solidFill>
                  <a:prstClr val="black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16" name="Rectangle 7"/>
            <p:cNvSpPr>
              <a:spLocks noChangeArrowheads="1"/>
            </p:cNvSpPr>
            <p:nvPr/>
          </p:nvSpPr>
          <p:spPr bwMode="auto">
            <a:xfrm>
              <a:off x="5471873" y="3355717"/>
              <a:ext cx="1124825" cy="219686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</a:ln>
          </p:spPr>
          <p:txBody>
            <a:bodyPr vert="horz" wrap="square" lIns="86687" tIns="43344" rIns="86687" bIns="43344" numCol="1" anchor="t" anchorCtr="0" compatLnSpc="1"/>
            <a:lstStyle/>
            <a:p>
              <a:endParaRPr lang="en-US" sz="1705">
                <a:solidFill>
                  <a:prstClr val="black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17" name="Rectangle 8"/>
            <p:cNvSpPr>
              <a:spLocks noChangeArrowheads="1"/>
            </p:cNvSpPr>
            <p:nvPr/>
          </p:nvSpPr>
          <p:spPr bwMode="auto">
            <a:xfrm>
              <a:off x="5382601" y="3902993"/>
              <a:ext cx="1127154" cy="78404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</a:ln>
          </p:spPr>
          <p:txBody>
            <a:bodyPr vert="horz" wrap="square" lIns="86687" tIns="43344" rIns="86687" bIns="43344" numCol="1" anchor="t" anchorCtr="0" compatLnSpc="1"/>
            <a:lstStyle/>
            <a:p>
              <a:endParaRPr lang="en-US" sz="1705">
                <a:solidFill>
                  <a:prstClr val="black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20" name="Rectangle 9"/>
            <p:cNvSpPr>
              <a:spLocks noChangeArrowheads="1"/>
            </p:cNvSpPr>
            <p:nvPr/>
          </p:nvSpPr>
          <p:spPr bwMode="auto">
            <a:xfrm>
              <a:off x="5592196" y="3981397"/>
              <a:ext cx="1004502" cy="114113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</a:ln>
          </p:spPr>
          <p:txBody>
            <a:bodyPr vert="horz" wrap="square" lIns="86687" tIns="43344" rIns="86687" bIns="43344" numCol="1" anchor="t" anchorCtr="0" compatLnSpc="1"/>
            <a:lstStyle/>
            <a:p>
              <a:endParaRPr lang="en-US" sz="1705">
                <a:solidFill>
                  <a:prstClr val="black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22" name="Rectangle 10"/>
            <p:cNvSpPr>
              <a:spLocks noChangeArrowheads="1"/>
            </p:cNvSpPr>
            <p:nvPr/>
          </p:nvSpPr>
          <p:spPr bwMode="auto">
            <a:xfrm>
              <a:off x="5471873" y="4093379"/>
              <a:ext cx="874864" cy="73746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</a:ln>
          </p:spPr>
          <p:txBody>
            <a:bodyPr vert="horz" wrap="square" lIns="86687" tIns="43344" rIns="86687" bIns="43344" numCol="1" anchor="t" anchorCtr="0" compatLnSpc="1"/>
            <a:lstStyle/>
            <a:p>
              <a:endParaRPr lang="en-US" sz="1705">
                <a:solidFill>
                  <a:prstClr val="black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23" name="Rectangle 11"/>
            <p:cNvSpPr>
              <a:spLocks noChangeArrowheads="1"/>
            </p:cNvSpPr>
            <p:nvPr/>
          </p:nvSpPr>
          <p:spPr bwMode="auto">
            <a:xfrm>
              <a:off x="5592196" y="4166845"/>
              <a:ext cx="1026238" cy="254619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</a:ln>
          </p:spPr>
          <p:txBody>
            <a:bodyPr vert="horz" wrap="square" lIns="86687" tIns="43344" rIns="86687" bIns="43344" numCol="1" anchor="t" anchorCtr="0" compatLnSpc="1"/>
            <a:lstStyle/>
            <a:p>
              <a:endParaRPr lang="en-US" sz="1705">
                <a:solidFill>
                  <a:prstClr val="black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25" name="Rectangle 12"/>
            <p:cNvSpPr>
              <a:spLocks noChangeArrowheads="1"/>
            </p:cNvSpPr>
            <p:nvPr/>
          </p:nvSpPr>
          <p:spPr bwMode="auto">
            <a:xfrm>
              <a:off x="5570460" y="4915952"/>
              <a:ext cx="902034" cy="52011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</a:ln>
          </p:spPr>
          <p:txBody>
            <a:bodyPr vert="horz" wrap="square" lIns="86687" tIns="43344" rIns="86687" bIns="43344" numCol="1" anchor="t" anchorCtr="0" compatLnSpc="1"/>
            <a:lstStyle/>
            <a:p>
              <a:endParaRPr lang="en-US" sz="1705">
                <a:solidFill>
                  <a:prstClr val="black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27" name="Rectangle 13"/>
            <p:cNvSpPr>
              <a:spLocks noChangeArrowheads="1"/>
            </p:cNvSpPr>
            <p:nvPr/>
          </p:nvSpPr>
          <p:spPr bwMode="auto">
            <a:xfrm>
              <a:off x="5690783" y="4967962"/>
              <a:ext cx="693215" cy="141282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</a:ln>
          </p:spPr>
          <p:txBody>
            <a:bodyPr vert="horz" wrap="square" lIns="86687" tIns="43344" rIns="86687" bIns="43344" numCol="1" anchor="t" anchorCtr="0" compatLnSpc="1"/>
            <a:lstStyle/>
            <a:p>
              <a:endParaRPr lang="en-US" sz="1705">
                <a:solidFill>
                  <a:prstClr val="black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28" name="Rectangle 14"/>
            <p:cNvSpPr>
              <a:spLocks noChangeArrowheads="1"/>
            </p:cNvSpPr>
            <p:nvPr/>
          </p:nvSpPr>
          <p:spPr bwMode="auto">
            <a:xfrm>
              <a:off x="5409771" y="5109245"/>
              <a:ext cx="936966" cy="234436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</a:ln>
          </p:spPr>
          <p:txBody>
            <a:bodyPr vert="horz" wrap="square" lIns="86687" tIns="43344" rIns="86687" bIns="43344" numCol="1" anchor="t" anchorCtr="0" compatLnSpc="1"/>
            <a:lstStyle/>
            <a:p>
              <a:endParaRPr lang="en-US" sz="1705">
                <a:solidFill>
                  <a:prstClr val="black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30" name="Rectangle 16"/>
            <p:cNvSpPr>
              <a:spLocks noChangeArrowheads="1"/>
            </p:cNvSpPr>
            <p:nvPr/>
          </p:nvSpPr>
          <p:spPr bwMode="auto">
            <a:xfrm>
              <a:off x="5632562" y="5343680"/>
              <a:ext cx="877193" cy="114113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</a:ln>
          </p:spPr>
          <p:txBody>
            <a:bodyPr vert="horz" wrap="square" lIns="86687" tIns="43344" rIns="86687" bIns="43344" numCol="1" anchor="t" anchorCtr="0" compatLnSpc="1"/>
            <a:lstStyle/>
            <a:p>
              <a:endParaRPr lang="en-US" sz="1705">
                <a:solidFill>
                  <a:prstClr val="black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31" name="Rectangle 17"/>
            <p:cNvSpPr>
              <a:spLocks noChangeArrowheads="1"/>
            </p:cNvSpPr>
            <p:nvPr/>
          </p:nvSpPr>
          <p:spPr bwMode="auto">
            <a:xfrm>
              <a:off x="5340682" y="5458288"/>
              <a:ext cx="823630" cy="166900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</a:ln>
          </p:spPr>
          <p:txBody>
            <a:bodyPr vert="horz" wrap="square" lIns="86687" tIns="43344" rIns="86687" bIns="43344" numCol="1" anchor="t" anchorCtr="0" compatLnSpc="1"/>
            <a:lstStyle/>
            <a:p>
              <a:endParaRPr lang="en-US" sz="1705">
                <a:solidFill>
                  <a:prstClr val="black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32" name="Rectangle 18"/>
            <p:cNvSpPr>
              <a:spLocks noChangeArrowheads="1"/>
            </p:cNvSpPr>
            <p:nvPr/>
          </p:nvSpPr>
          <p:spPr bwMode="auto">
            <a:xfrm>
              <a:off x="5536304" y="5625188"/>
              <a:ext cx="1110076" cy="224344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</a:ln>
          </p:spPr>
          <p:txBody>
            <a:bodyPr vert="horz" wrap="square" lIns="86687" tIns="43344" rIns="86687" bIns="43344" numCol="1" anchor="t" anchorCtr="0" compatLnSpc="1"/>
            <a:lstStyle/>
            <a:p>
              <a:endParaRPr lang="en-US" sz="1705">
                <a:solidFill>
                  <a:prstClr val="black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33" name="Rectangle 19"/>
            <p:cNvSpPr>
              <a:spLocks noChangeArrowheads="1"/>
            </p:cNvSpPr>
            <p:nvPr/>
          </p:nvSpPr>
          <p:spPr bwMode="auto">
            <a:xfrm>
              <a:off x="6411944" y="3355717"/>
              <a:ext cx="24841" cy="219686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</a:ln>
          </p:spPr>
          <p:txBody>
            <a:bodyPr vert="horz" wrap="square" lIns="86687" tIns="43344" rIns="86687" bIns="43344" numCol="1" anchor="t" anchorCtr="0" compatLnSpc="1"/>
            <a:lstStyle/>
            <a:p>
              <a:endParaRPr lang="en-US" sz="1705">
                <a:solidFill>
                  <a:prstClr val="black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34" name="Rectangle 20"/>
            <p:cNvSpPr>
              <a:spLocks noChangeArrowheads="1"/>
            </p:cNvSpPr>
            <p:nvPr/>
          </p:nvSpPr>
          <p:spPr bwMode="auto">
            <a:xfrm>
              <a:off x="6436785" y="3575404"/>
              <a:ext cx="776" cy="776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</a:ln>
          </p:spPr>
          <p:txBody>
            <a:bodyPr vert="horz" wrap="square" lIns="86687" tIns="43344" rIns="86687" bIns="43344" numCol="1" anchor="t" anchorCtr="0" compatLnSpc="1"/>
            <a:lstStyle/>
            <a:p>
              <a:endParaRPr lang="en-US" sz="1705">
                <a:solidFill>
                  <a:prstClr val="black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35" name="Rectangle 21"/>
            <p:cNvSpPr>
              <a:spLocks noChangeArrowheads="1"/>
            </p:cNvSpPr>
            <p:nvPr/>
          </p:nvSpPr>
          <p:spPr bwMode="auto">
            <a:xfrm>
              <a:off x="5592196" y="3355717"/>
              <a:ext cx="40366" cy="219686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</a:ln>
          </p:spPr>
          <p:txBody>
            <a:bodyPr vert="horz" wrap="square" lIns="86687" tIns="43344" rIns="86687" bIns="43344" numCol="1" anchor="t" anchorCtr="0" compatLnSpc="1"/>
            <a:lstStyle/>
            <a:p>
              <a:endParaRPr lang="en-US" sz="1705">
                <a:solidFill>
                  <a:prstClr val="black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36" name="Rectangle 22"/>
            <p:cNvSpPr>
              <a:spLocks noChangeArrowheads="1"/>
            </p:cNvSpPr>
            <p:nvPr/>
          </p:nvSpPr>
          <p:spPr bwMode="auto">
            <a:xfrm>
              <a:off x="6509755" y="4166845"/>
              <a:ext cx="16302" cy="254619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</a:ln>
          </p:spPr>
          <p:txBody>
            <a:bodyPr vert="horz" wrap="square" lIns="86687" tIns="43344" rIns="86687" bIns="43344" numCol="1" anchor="t" anchorCtr="0" compatLnSpc="1"/>
            <a:lstStyle/>
            <a:p>
              <a:endParaRPr lang="en-US" sz="1705">
                <a:solidFill>
                  <a:prstClr val="black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37" name="Rectangle 23"/>
            <p:cNvSpPr>
              <a:spLocks noChangeArrowheads="1"/>
            </p:cNvSpPr>
            <p:nvPr/>
          </p:nvSpPr>
          <p:spPr bwMode="auto">
            <a:xfrm>
              <a:off x="5676034" y="4166845"/>
              <a:ext cx="158360" cy="254619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</a:ln>
          </p:spPr>
          <p:txBody>
            <a:bodyPr vert="horz" wrap="square" lIns="86687" tIns="43344" rIns="86687" bIns="43344" numCol="1" anchor="t" anchorCtr="0" compatLnSpc="1"/>
            <a:lstStyle/>
            <a:p>
              <a:endParaRPr lang="en-US" sz="1705">
                <a:solidFill>
                  <a:prstClr val="black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38" name="Freeform 24"/>
            <p:cNvSpPr/>
            <p:nvPr/>
          </p:nvSpPr>
          <p:spPr bwMode="auto">
            <a:xfrm>
              <a:off x="6455866" y="4793204"/>
              <a:ext cx="548052" cy="1056513"/>
            </a:xfrm>
            <a:custGeom>
              <a:avLst/>
              <a:gdLst>
                <a:gd name="T0" fmla="*/ 393 w 706"/>
                <a:gd name="T1" fmla="*/ 1361 h 1361"/>
                <a:gd name="T2" fmla="*/ 0 w 706"/>
                <a:gd name="T3" fmla="*/ 98 h 1361"/>
                <a:gd name="T4" fmla="*/ 314 w 706"/>
                <a:gd name="T5" fmla="*/ 0 h 1361"/>
                <a:gd name="T6" fmla="*/ 706 w 706"/>
                <a:gd name="T7" fmla="*/ 1263 h 1361"/>
                <a:gd name="T8" fmla="*/ 393 w 706"/>
                <a:gd name="T9" fmla="*/ 1361 h 13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6" h="1361">
                  <a:moveTo>
                    <a:pt x="393" y="1361"/>
                  </a:moveTo>
                  <a:lnTo>
                    <a:pt x="0" y="98"/>
                  </a:lnTo>
                  <a:lnTo>
                    <a:pt x="314" y="0"/>
                  </a:lnTo>
                  <a:lnTo>
                    <a:pt x="706" y="1263"/>
                  </a:lnTo>
                  <a:lnTo>
                    <a:pt x="393" y="1361"/>
                  </a:lnTo>
                  <a:close/>
                </a:path>
              </a:pathLst>
            </a:custGeom>
            <a:solidFill>
              <a:srgbClr val="6BE137"/>
            </a:solidFill>
            <a:ln w="9525">
              <a:solidFill>
                <a:schemeClr val="accent1"/>
              </a:solidFill>
              <a:round/>
            </a:ln>
          </p:spPr>
          <p:txBody>
            <a:bodyPr vert="horz" wrap="square" lIns="86687" tIns="43344" rIns="86687" bIns="43344" numCol="1" anchor="t" anchorCtr="0" compatLnSpc="1"/>
            <a:lstStyle/>
            <a:p>
              <a:endParaRPr lang="en-US" sz="1705" dirty="0">
                <a:solidFill>
                  <a:prstClr val="black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39" name="Freeform 25"/>
            <p:cNvSpPr/>
            <p:nvPr/>
          </p:nvSpPr>
          <p:spPr bwMode="auto">
            <a:xfrm>
              <a:off x="6731444" y="5683594"/>
              <a:ext cx="248409" cy="91601"/>
            </a:xfrm>
            <a:custGeom>
              <a:avLst/>
              <a:gdLst>
                <a:gd name="T0" fmla="*/ 7 w 320"/>
                <a:gd name="T1" fmla="*/ 118 h 118"/>
                <a:gd name="T2" fmla="*/ 0 w 320"/>
                <a:gd name="T3" fmla="*/ 97 h 118"/>
                <a:gd name="T4" fmla="*/ 314 w 320"/>
                <a:gd name="T5" fmla="*/ 0 h 118"/>
                <a:gd name="T6" fmla="*/ 320 w 320"/>
                <a:gd name="T7" fmla="*/ 21 h 118"/>
                <a:gd name="T8" fmla="*/ 7 w 320"/>
                <a:gd name="T9" fmla="*/ 118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0" h="118">
                  <a:moveTo>
                    <a:pt x="7" y="118"/>
                  </a:moveTo>
                  <a:lnTo>
                    <a:pt x="0" y="97"/>
                  </a:lnTo>
                  <a:lnTo>
                    <a:pt x="314" y="0"/>
                  </a:lnTo>
                  <a:lnTo>
                    <a:pt x="320" y="21"/>
                  </a:lnTo>
                  <a:lnTo>
                    <a:pt x="7" y="118"/>
                  </a:lnTo>
                  <a:close/>
                </a:path>
              </a:pathLst>
            </a:custGeom>
            <a:grpFill/>
            <a:ln w="9525">
              <a:solidFill>
                <a:schemeClr val="accent1"/>
              </a:solidFill>
              <a:round/>
            </a:ln>
          </p:spPr>
          <p:txBody>
            <a:bodyPr vert="horz" wrap="square" lIns="86687" tIns="43344" rIns="86687" bIns="43344" numCol="1" anchor="t" anchorCtr="0" compatLnSpc="1"/>
            <a:lstStyle/>
            <a:p>
              <a:endParaRPr lang="en-US" sz="1705">
                <a:solidFill>
                  <a:prstClr val="black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40" name="Freeform 26"/>
            <p:cNvSpPr/>
            <p:nvPr/>
          </p:nvSpPr>
          <p:spPr bwMode="auto">
            <a:xfrm>
              <a:off x="6481483" y="4874713"/>
              <a:ext cx="290328" cy="226673"/>
            </a:xfrm>
            <a:custGeom>
              <a:avLst/>
              <a:gdLst>
                <a:gd name="T0" fmla="*/ 61 w 374"/>
                <a:gd name="T1" fmla="*/ 292 h 292"/>
                <a:gd name="T2" fmla="*/ 0 w 374"/>
                <a:gd name="T3" fmla="*/ 98 h 292"/>
                <a:gd name="T4" fmla="*/ 314 w 374"/>
                <a:gd name="T5" fmla="*/ 0 h 292"/>
                <a:gd name="T6" fmla="*/ 374 w 374"/>
                <a:gd name="T7" fmla="*/ 194 h 292"/>
                <a:gd name="T8" fmla="*/ 61 w 374"/>
                <a:gd name="T9" fmla="*/ 292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4" h="292">
                  <a:moveTo>
                    <a:pt x="61" y="292"/>
                  </a:moveTo>
                  <a:lnTo>
                    <a:pt x="0" y="98"/>
                  </a:lnTo>
                  <a:lnTo>
                    <a:pt x="314" y="0"/>
                  </a:lnTo>
                  <a:lnTo>
                    <a:pt x="374" y="194"/>
                  </a:lnTo>
                  <a:lnTo>
                    <a:pt x="61" y="292"/>
                  </a:lnTo>
                  <a:close/>
                </a:path>
              </a:pathLst>
            </a:custGeom>
            <a:grpFill/>
            <a:ln w="9525">
              <a:solidFill>
                <a:schemeClr val="accent1"/>
              </a:solidFill>
              <a:round/>
            </a:ln>
          </p:spPr>
          <p:txBody>
            <a:bodyPr vert="horz" wrap="square" lIns="86687" tIns="43344" rIns="86687" bIns="43344" numCol="1" anchor="t" anchorCtr="0" compatLnSpc="1"/>
            <a:lstStyle/>
            <a:p>
              <a:endParaRPr lang="en-US" sz="1705">
                <a:solidFill>
                  <a:prstClr val="black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41" name="Rectangle 27"/>
            <p:cNvSpPr>
              <a:spLocks noChangeArrowheads="1"/>
            </p:cNvSpPr>
            <p:nvPr/>
          </p:nvSpPr>
          <p:spPr bwMode="auto">
            <a:xfrm>
              <a:off x="5306526" y="4421463"/>
              <a:ext cx="817420" cy="203385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</a:ln>
          </p:spPr>
          <p:txBody>
            <a:bodyPr vert="horz" wrap="square" lIns="86687" tIns="43344" rIns="86687" bIns="43344" numCol="1" anchor="t" anchorCtr="0" compatLnSpc="1"/>
            <a:lstStyle/>
            <a:p>
              <a:endParaRPr lang="en-US" sz="1705">
                <a:solidFill>
                  <a:prstClr val="black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42" name="Rectangle 28"/>
            <p:cNvSpPr>
              <a:spLocks noChangeArrowheads="1"/>
            </p:cNvSpPr>
            <p:nvPr/>
          </p:nvSpPr>
          <p:spPr bwMode="auto">
            <a:xfrm>
              <a:off x="5808001" y="4421463"/>
              <a:ext cx="60550" cy="203385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</a:ln>
          </p:spPr>
          <p:txBody>
            <a:bodyPr vert="horz" wrap="square" lIns="86687" tIns="43344" rIns="86687" bIns="43344" numCol="1" anchor="t" anchorCtr="0" compatLnSpc="1"/>
            <a:lstStyle/>
            <a:p>
              <a:endParaRPr lang="en-US" sz="1705">
                <a:solidFill>
                  <a:prstClr val="black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43" name="Rectangle 29"/>
            <p:cNvSpPr>
              <a:spLocks noChangeArrowheads="1"/>
            </p:cNvSpPr>
            <p:nvPr/>
          </p:nvSpPr>
          <p:spPr bwMode="auto">
            <a:xfrm>
              <a:off x="5652745" y="4421463"/>
              <a:ext cx="62102" cy="203385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</a:ln>
          </p:spPr>
          <p:txBody>
            <a:bodyPr vert="horz" wrap="square" lIns="86687" tIns="43344" rIns="86687" bIns="43344" numCol="1" anchor="t" anchorCtr="0" compatLnSpc="1"/>
            <a:lstStyle/>
            <a:p>
              <a:endParaRPr lang="en-US" sz="1705">
                <a:solidFill>
                  <a:prstClr val="black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44" name="Rectangle 30"/>
            <p:cNvSpPr>
              <a:spLocks noChangeArrowheads="1"/>
            </p:cNvSpPr>
            <p:nvPr/>
          </p:nvSpPr>
          <p:spPr bwMode="auto">
            <a:xfrm>
              <a:off x="5738136" y="4624848"/>
              <a:ext cx="126533" cy="291104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</a:ln>
          </p:spPr>
          <p:txBody>
            <a:bodyPr vert="horz" wrap="square" lIns="86687" tIns="43344" rIns="86687" bIns="43344" numCol="1" anchor="t" anchorCtr="0" compatLnSpc="1"/>
            <a:lstStyle/>
            <a:p>
              <a:endParaRPr lang="en-US" sz="1705">
                <a:solidFill>
                  <a:prstClr val="black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45" name="Rectangle 31"/>
            <p:cNvSpPr>
              <a:spLocks noChangeArrowheads="1"/>
            </p:cNvSpPr>
            <p:nvPr/>
          </p:nvSpPr>
          <p:spPr bwMode="auto">
            <a:xfrm>
              <a:off x="5738136" y="4967962"/>
              <a:ext cx="16302" cy="141282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</a:ln>
          </p:spPr>
          <p:txBody>
            <a:bodyPr vert="horz" wrap="square" lIns="86687" tIns="43344" rIns="86687" bIns="43344" numCol="1" anchor="t" anchorCtr="0" compatLnSpc="1"/>
            <a:lstStyle/>
            <a:p>
              <a:endParaRPr lang="en-US" sz="1705">
                <a:solidFill>
                  <a:prstClr val="black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46" name="Rectangle 32"/>
            <p:cNvSpPr>
              <a:spLocks noChangeArrowheads="1"/>
            </p:cNvSpPr>
            <p:nvPr/>
          </p:nvSpPr>
          <p:spPr bwMode="auto">
            <a:xfrm>
              <a:off x="5772292" y="4967962"/>
              <a:ext cx="16302" cy="141282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</a:ln>
          </p:spPr>
          <p:txBody>
            <a:bodyPr vert="horz" wrap="square" lIns="86687" tIns="43344" rIns="86687" bIns="43344" numCol="1" anchor="t" anchorCtr="0" compatLnSpc="1"/>
            <a:lstStyle/>
            <a:p>
              <a:endParaRPr lang="en-US" sz="1705">
                <a:solidFill>
                  <a:prstClr val="black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47" name="Rectangle 33"/>
            <p:cNvSpPr>
              <a:spLocks noChangeArrowheads="1"/>
            </p:cNvSpPr>
            <p:nvPr/>
          </p:nvSpPr>
          <p:spPr bwMode="auto">
            <a:xfrm>
              <a:off x="6264452" y="4967962"/>
              <a:ext cx="19407" cy="141282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</a:ln>
          </p:spPr>
          <p:txBody>
            <a:bodyPr vert="horz" wrap="square" lIns="86687" tIns="43344" rIns="86687" bIns="43344" numCol="1" anchor="t" anchorCtr="0" compatLnSpc="1"/>
            <a:lstStyle/>
            <a:p>
              <a:endParaRPr lang="en-US" sz="1705">
                <a:solidFill>
                  <a:prstClr val="black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48" name="Rectangle 34"/>
            <p:cNvSpPr>
              <a:spLocks noChangeArrowheads="1"/>
            </p:cNvSpPr>
            <p:nvPr/>
          </p:nvSpPr>
          <p:spPr bwMode="auto">
            <a:xfrm>
              <a:off x="6311804" y="4967962"/>
              <a:ext cx="14749" cy="141282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</a:ln>
          </p:spPr>
          <p:txBody>
            <a:bodyPr vert="horz" wrap="square" lIns="86687" tIns="43344" rIns="86687" bIns="43344" numCol="1" anchor="t" anchorCtr="0" compatLnSpc="1"/>
            <a:lstStyle/>
            <a:p>
              <a:endParaRPr lang="en-US" sz="1705">
                <a:solidFill>
                  <a:prstClr val="black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49" name="Rectangle 35"/>
            <p:cNvSpPr>
              <a:spLocks noChangeArrowheads="1"/>
            </p:cNvSpPr>
            <p:nvPr/>
          </p:nvSpPr>
          <p:spPr bwMode="auto">
            <a:xfrm>
              <a:off x="5690783" y="3761710"/>
              <a:ext cx="693215" cy="141282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</a:ln>
          </p:spPr>
          <p:txBody>
            <a:bodyPr vert="horz" wrap="square" lIns="86687" tIns="43344" rIns="86687" bIns="43344" numCol="1" anchor="t" anchorCtr="0" compatLnSpc="1"/>
            <a:lstStyle/>
            <a:p>
              <a:endParaRPr lang="en-US" sz="1705">
                <a:solidFill>
                  <a:prstClr val="black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50" name="Rectangle 36"/>
            <p:cNvSpPr>
              <a:spLocks noChangeArrowheads="1"/>
            </p:cNvSpPr>
            <p:nvPr/>
          </p:nvSpPr>
          <p:spPr bwMode="auto">
            <a:xfrm>
              <a:off x="5738136" y="3761710"/>
              <a:ext cx="16302" cy="141282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</a:ln>
          </p:spPr>
          <p:txBody>
            <a:bodyPr vert="horz" wrap="square" lIns="86687" tIns="43344" rIns="86687" bIns="43344" numCol="1" anchor="t" anchorCtr="0" compatLnSpc="1"/>
            <a:lstStyle/>
            <a:p>
              <a:endParaRPr lang="en-US" sz="1705">
                <a:solidFill>
                  <a:prstClr val="black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51" name="Rectangle 37"/>
            <p:cNvSpPr>
              <a:spLocks noChangeArrowheads="1"/>
            </p:cNvSpPr>
            <p:nvPr/>
          </p:nvSpPr>
          <p:spPr bwMode="auto">
            <a:xfrm>
              <a:off x="5772292" y="3761710"/>
              <a:ext cx="16302" cy="141282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</a:ln>
          </p:spPr>
          <p:txBody>
            <a:bodyPr vert="horz" wrap="square" lIns="86687" tIns="43344" rIns="86687" bIns="43344" numCol="1" anchor="t" anchorCtr="0" compatLnSpc="1"/>
            <a:lstStyle/>
            <a:p>
              <a:endParaRPr lang="en-US" sz="1705">
                <a:solidFill>
                  <a:prstClr val="black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52" name="Rectangle 38"/>
            <p:cNvSpPr>
              <a:spLocks noChangeArrowheads="1"/>
            </p:cNvSpPr>
            <p:nvPr/>
          </p:nvSpPr>
          <p:spPr bwMode="auto">
            <a:xfrm>
              <a:off x="6264452" y="3761710"/>
              <a:ext cx="19407" cy="141282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</a:ln>
          </p:spPr>
          <p:txBody>
            <a:bodyPr vert="horz" wrap="square" lIns="86687" tIns="43344" rIns="86687" bIns="43344" numCol="1" anchor="t" anchorCtr="0" compatLnSpc="1"/>
            <a:lstStyle/>
            <a:p>
              <a:endParaRPr lang="en-US" sz="1705">
                <a:solidFill>
                  <a:prstClr val="black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53" name="Rectangle 39"/>
            <p:cNvSpPr>
              <a:spLocks noChangeArrowheads="1"/>
            </p:cNvSpPr>
            <p:nvPr/>
          </p:nvSpPr>
          <p:spPr bwMode="auto">
            <a:xfrm>
              <a:off x="6311804" y="3761710"/>
              <a:ext cx="14749" cy="141282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</a:ln>
          </p:spPr>
          <p:txBody>
            <a:bodyPr vert="horz" wrap="square" lIns="86687" tIns="43344" rIns="86687" bIns="43344" numCol="1" anchor="t" anchorCtr="0" compatLnSpc="1"/>
            <a:lstStyle/>
            <a:p>
              <a:endParaRPr lang="en-US" sz="1705">
                <a:solidFill>
                  <a:prstClr val="black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54" name="Freeform 40"/>
            <p:cNvSpPr/>
            <p:nvPr/>
          </p:nvSpPr>
          <p:spPr bwMode="auto">
            <a:xfrm>
              <a:off x="5604616" y="5664002"/>
              <a:ext cx="416084" cy="148269"/>
            </a:xfrm>
            <a:custGeom>
              <a:avLst/>
              <a:gdLst>
                <a:gd name="T0" fmla="*/ 328 w 328"/>
                <a:gd name="T1" fmla="*/ 90 h 117"/>
                <a:gd name="T2" fmla="*/ 301 w 328"/>
                <a:gd name="T3" fmla="*/ 117 h 117"/>
                <a:gd name="T4" fmla="*/ 27 w 328"/>
                <a:gd name="T5" fmla="*/ 117 h 117"/>
                <a:gd name="T6" fmla="*/ 0 w 328"/>
                <a:gd name="T7" fmla="*/ 90 h 117"/>
                <a:gd name="T8" fmla="*/ 0 w 328"/>
                <a:gd name="T9" fmla="*/ 27 h 117"/>
                <a:gd name="T10" fmla="*/ 27 w 328"/>
                <a:gd name="T11" fmla="*/ 0 h 117"/>
                <a:gd name="T12" fmla="*/ 301 w 328"/>
                <a:gd name="T13" fmla="*/ 0 h 117"/>
                <a:gd name="T14" fmla="*/ 328 w 328"/>
                <a:gd name="T15" fmla="*/ 27 h 117"/>
                <a:gd name="T16" fmla="*/ 328 w 328"/>
                <a:gd name="T17" fmla="*/ 9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8" h="117">
                  <a:moveTo>
                    <a:pt x="328" y="90"/>
                  </a:moveTo>
                  <a:cubicBezTo>
                    <a:pt x="328" y="105"/>
                    <a:pt x="316" y="117"/>
                    <a:pt x="301" y="117"/>
                  </a:cubicBezTo>
                  <a:cubicBezTo>
                    <a:pt x="27" y="117"/>
                    <a:pt x="27" y="117"/>
                    <a:pt x="27" y="117"/>
                  </a:cubicBezTo>
                  <a:cubicBezTo>
                    <a:pt x="12" y="117"/>
                    <a:pt x="0" y="105"/>
                    <a:pt x="0" y="90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12"/>
                    <a:pt x="12" y="0"/>
                    <a:pt x="27" y="0"/>
                  </a:cubicBezTo>
                  <a:cubicBezTo>
                    <a:pt x="301" y="0"/>
                    <a:pt x="301" y="0"/>
                    <a:pt x="301" y="0"/>
                  </a:cubicBezTo>
                  <a:cubicBezTo>
                    <a:pt x="316" y="0"/>
                    <a:pt x="328" y="12"/>
                    <a:pt x="328" y="27"/>
                  </a:cubicBezTo>
                  <a:lnTo>
                    <a:pt x="328" y="90"/>
                  </a:lnTo>
                  <a:close/>
                </a:path>
              </a:pathLst>
            </a:custGeom>
            <a:grpFill/>
            <a:ln w="9525">
              <a:solidFill>
                <a:schemeClr val="accent1"/>
              </a:solidFill>
              <a:round/>
            </a:ln>
          </p:spPr>
          <p:txBody>
            <a:bodyPr vert="horz" wrap="square" lIns="86687" tIns="43344" rIns="86687" bIns="43344" numCol="1" anchor="t" anchorCtr="0" compatLnSpc="1"/>
            <a:lstStyle/>
            <a:p>
              <a:endParaRPr lang="en-US" sz="1705">
                <a:solidFill>
                  <a:prstClr val="black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55" name="Freeform 41"/>
            <p:cNvSpPr/>
            <p:nvPr/>
          </p:nvSpPr>
          <p:spPr bwMode="auto">
            <a:xfrm>
              <a:off x="6547793" y="5664002"/>
              <a:ext cx="40366" cy="167676"/>
            </a:xfrm>
            <a:custGeom>
              <a:avLst/>
              <a:gdLst>
                <a:gd name="T0" fmla="*/ 32 w 32"/>
                <a:gd name="T1" fmla="*/ 116 h 132"/>
                <a:gd name="T2" fmla="*/ 16 w 32"/>
                <a:gd name="T3" fmla="*/ 132 h 132"/>
                <a:gd name="T4" fmla="*/ 16 w 32"/>
                <a:gd name="T5" fmla="*/ 132 h 132"/>
                <a:gd name="T6" fmla="*/ 0 w 32"/>
                <a:gd name="T7" fmla="*/ 116 h 132"/>
                <a:gd name="T8" fmla="*/ 0 w 32"/>
                <a:gd name="T9" fmla="*/ 16 h 132"/>
                <a:gd name="T10" fmla="*/ 16 w 32"/>
                <a:gd name="T11" fmla="*/ 0 h 132"/>
                <a:gd name="T12" fmla="*/ 16 w 32"/>
                <a:gd name="T13" fmla="*/ 0 h 132"/>
                <a:gd name="T14" fmla="*/ 32 w 32"/>
                <a:gd name="T15" fmla="*/ 16 h 132"/>
                <a:gd name="T16" fmla="*/ 32 w 32"/>
                <a:gd name="T17" fmla="*/ 116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132">
                  <a:moveTo>
                    <a:pt x="32" y="116"/>
                  </a:moveTo>
                  <a:cubicBezTo>
                    <a:pt x="32" y="125"/>
                    <a:pt x="25" y="132"/>
                    <a:pt x="16" y="132"/>
                  </a:cubicBezTo>
                  <a:cubicBezTo>
                    <a:pt x="16" y="132"/>
                    <a:pt x="16" y="132"/>
                    <a:pt x="16" y="132"/>
                  </a:cubicBezTo>
                  <a:cubicBezTo>
                    <a:pt x="7" y="132"/>
                    <a:pt x="0" y="125"/>
                    <a:pt x="0" y="1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25" y="0"/>
                    <a:pt x="32" y="7"/>
                    <a:pt x="32" y="16"/>
                  </a:cubicBezTo>
                  <a:lnTo>
                    <a:pt x="32" y="116"/>
                  </a:lnTo>
                  <a:close/>
                </a:path>
              </a:pathLst>
            </a:custGeom>
            <a:grpFill/>
            <a:ln w="9525">
              <a:solidFill>
                <a:schemeClr val="accent1"/>
              </a:solidFill>
              <a:round/>
            </a:ln>
          </p:spPr>
          <p:txBody>
            <a:bodyPr vert="horz" wrap="square" lIns="86687" tIns="43344" rIns="86687" bIns="43344" numCol="1" anchor="t" anchorCtr="0" compatLnSpc="1"/>
            <a:lstStyle/>
            <a:p>
              <a:endParaRPr lang="en-US" sz="1705">
                <a:solidFill>
                  <a:prstClr val="black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56" name="Freeform 42"/>
            <p:cNvSpPr/>
            <p:nvPr/>
          </p:nvSpPr>
          <p:spPr bwMode="auto">
            <a:xfrm>
              <a:off x="5409771" y="5514180"/>
              <a:ext cx="70641" cy="72194"/>
            </a:xfrm>
            <a:custGeom>
              <a:avLst/>
              <a:gdLst>
                <a:gd name="T0" fmla="*/ 56 w 56"/>
                <a:gd name="T1" fmla="*/ 29 h 57"/>
                <a:gd name="T2" fmla="*/ 28 w 56"/>
                <a:gd name="T3" fmla="*/ 57 h 57"/>
                <a:gd name="T4" fmla="*/ 27 w 56"/>
                <a:gd name="T5" fmla="*/ 57 h 57"/>
                <a:gd name="T6" fmla="*/ 0 w 56"/>
                <a:gd name="T7" fmla="*/ 29 h 57"/>
                <a:gd name="T8" fmla="*/ 0 w 56"/>
                <a:gd name="T9" fmla="*/ 28 h 57"/>
                <a:gd name="T10" fmla="*/ 27 w 56"/>
                <a:gd name="T11" fmla="*/ 0 h 57"/>
                <a:gd name="T12" fmla="*/ 28 w 56"/>
                <a:gd name="T13" fmla="*/ 0 h 57"/>
                <a:gd name="T14" fmla="*/ 56 w 56"/>
                <a:gd name="T15" fmla="*/ 28 h 57"/>
                <a:gd name="T16" fmla="*/ 56 w 56"/>
                <a:gd name="T17" fmla="*/ 2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57">
                  <a:moveTo>
                    <a:pt x="56" y="29"/>
                  </a:moveTo>
                  <a:cubicBezTo>
                    <a:pt x="56" y="44"/>
                    <a:pt x="44" y="57"/>
                    <a:pt x="28" y="57"/>
                  </a:cubicBezTo>
                  <a:cubicBezTo>
                    <a:pt x="27" y="57"/>
                    <a:pt x="27" y="57"/>
                    <a:pt x="27" y="57"/>
                  </a:cubicBezTo>
                  <a:cubicBezTo>
                    <a:pt x="12" y="57"/>
                    <a:pt x="0" y="44"/>
                    <a:pt x="0" y="29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13"/>
                    <a:pt x="12" y="0"/>
                    <a:pt x="27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44" y="0"/>
                    <a:pt x="56" y="13"/>
                    <a:pt x="56" y="28"/>
                  </a:cubicBezTo>
                  <a:lnTo>
                    <a:pt x="56" y="29"/>
                  </a:lnTo>
                  <a:close/>
                </a:path>
              </a:pathLst>
            </a:custGeom>
            <a:grpFill/>
            <a:ln w="9525">
              <a:solidFill>
                <a:schemeClr val="accent1"/>
              </a:solidFill>
              <a:round/>
            </a:ln>
          </p:spPr>
          <p:txBody>
            <a:bodyPr vert="horz" wrap="square" lIns="86687" tIns="43344" rIns="86687" bIns="43344" numCol="1" anchor="t" anchorCtr="0" compatLnSpc="1"/>
            <a:lstStyle/>
            <a:p>
              <a:endParaRPr lang="en-US" sz="1705">
                <a:solidFill>
                  <a:prstClr val="black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57" name="Freeform 43"/>
            <p:cNvSpPr/>
            <p:nvPr/>
          </p:nvSpPr>
          <p:spPr bwMode="auto">
            <a:xfrm>
              <a:off x="6062620" y="5514180"/>
              <a:ext cx="71417" cy="72194"/>
            </a:xfrm>
            <a:custGeom>
              <a:avLst/>
              <a:gdLst>
                <a:gd name="T0" fmla="*/ 56 w 56"/>
                <a:gd name="T1" fmla="*/ 29 h 57"/>
                <a:gd name="T2" fmla="*/ 29 w 56"/>
                <a:gd name="T3" fmla="*/ 57 h 57"/>
                <a:gd name="T4" fmla="*/ 28 w 56"/>
                <a:gd name="T5" fmla="*/ 57 h 57"/>
                <a:gd name="T6" fmla="*/ 0 w 56"/>
                <a:gd name="T7" fmla="*/ 29 h 57"/>
                <a:gd name="T8" fmla="*/ 0 w 56"/>
                <a:gd name="T9" fmla="*/ 28 h 57"/>
                <a:gd name="T10" fmla="*/ 28 w 56"/>
                <a:gd name="T11" fmla="*/ 0 h 57"/>
                <a:gd name="T12" fmla="*/ 29 w 56"/>
                <a:gd name="T13" fmla="*/ 0 h 57"/>
                <a:gd name="T14" fmla="*/ 56 w 56"/>
                <a:gd name="T15" fmla="*/ 28 h 57"/>
                <a:gd name="T16" fmla="*/ 56 w 56"/>
                <a:gd name="T17" fmla="*/ 2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57">
                  <a:moveTo>
                    <a:pt x="56" y="29"/>
                  </a:moveTo>
                  <a:cubicBezTo>
                    <a:pt x="56" y="44"/>
                    <a:pt x="44" y="57"/>
                    <a:pt x="29" y="57"/>
                  </a:cubicBezTo>
                  <a:cubicBezTo>
                    <a:pt x="28" y="57"/>
                    <a:pt x="28" y="57"/>
                    <a:pt x="28" y="57"/>
                  </a:cubicBezTo>
                  <a:cubicBezTo>
                    <a:pt x="13" y="57"/>
                    <a:pt x="0" y="44"/>
                    <a:pt x="0" y="29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13"/>
                    <a:pt x="13" y="0"/>
                    <a:pt x="28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44" y="0"/>
                    <a:pt x="56" y="13"/>
                    <a:pt x="56" y="28"/>
                  </a:cubicBezTo>
                  <a:lnTo>
                    <a:pt x="56" y="29"/>
                  </a:lnTo>
                  <a:close/>
                </a:path>
              </a:pathLst>
            </a:custGeom>
            <a:grpFill/>
            <a:ln w="9525">
              <a:solidFill>
                <a:schemeClr val="accent1"/>
              </a:solidFill>
              <a:round/>
            </a:ln>
          </p:spPr>
          <p:txBody>
            <a:bodyPr vert="horz" wrap="square" lIns="86687" tIns="43344" rIns="86687" bIns="43344" numCol="1" anchor="t" anchorCtr="0" compatLnSpc="1"/>
            <a:lstStyle/>
            <a:p>
              <a:endParaRPr lang="en-US" sz="1705">
                <a:solidFill>
                  <a:prstClr val="black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58" name="Freeform 44"/>
            <p:cNvSpPr/>
            <p:nvPr/>
          </p:nvSpPr>
          <p:spPr bwMode="auto">
            <a:xfrm>
              <a:off x="5576670" y="5179886"/>
              <a:ext cx="665269" cy="93153"/>
            </a:xfrm>
            <a:custGeom>
              <a:avLst/>
              <a:gdLst>
                <a:gd name="T0" fmla="*/ 524 w 524"/>
                <a:gd name="T1" fmla="*/ 45 h 73"/>
                <a:gd name="T2" fmla="*/ 497 w 524"/>
                <a:gd name="T3" fmla="*/ 73 h 73"/>
                <a:gd name="T4" fmla="*/ 28 w 524"/>
                <a:gd name="T5" fmla="*/ 73 h 73"/>
                <a:gd name="T6" fmla="*/ 0 w 524"/>
                <a:gd name="T7" fmla="*/ 45 h 73"/>
                <a:gd name="T8" fmla="*/ 0 w 524"/>
                <a:gd name="T9" fmla="*/ 27 h 73"/>
                <a:gd name="T10" fmla="*/ 28 w 524"/>
                <a:gd name="T11" fmla="*/ 0 h 73"/>
                <a:gd name="T12" fmla="*/ 497 w 524"/>
                <a:gd name="T13" fmla="*/ 0 h 73"/>
                <a:gd name="T14" fmla="*/ 524 w 524"/>
                <a:gd name="T15" fmla="*/ 27 h 73"/>
                <a:gd name="T16" fmla="*/ 524 w 524"/>
                <a:gd name="T17" fmla="*/ 45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4" h="73">
                  <a:moveTo>
                    <a:pt x="524" y="45"/>
                  </a:moveTo>
                  <a:cubicBezTo>
                    <a:pt x="524" y="61"/>
                    <a:pt x="512" y="73"/>
                    <a:pt x="497" y="73"/>
                  </a:cubicBezTo>
                  <a:cubicBezTo>
                    <a:pt x="28" y="73"/>
                    <a:pt x="28" y="73"/>
                    <a:pt x="28" y="73"/>
                  </a:cubicBezTo>
                  <a:cubicBezTo>
                    <a:pt x="12" y="73"/>
                    <a:pt x="0" y="61"/>
                    <a:pt x="0" y="45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12"/>
                    <a:pt x="12" y="0"/>
                    <a:pt x="28" y="0"/>
                  </a:cubicBezTo>
                  <a:cubicBezTo>
                    <a:pt x="497" y="0"/>
                    <a:pt x="497" y="0"/>
                    <a:pt x="497" y="0"/>
                  </a:cubicBezTo>
                  <a:cubicBezTo>
                    <a:pt x="512" y="0"/>
                    <a:pt x="524" y="12"/>
                    <a:pt x="524" y="27"/>
                  </a:cubicBezTo>
                  <a:lnTo>
                    <a:pt x="524" y="45"/>
                  </a:lnTo>
                  <a:close/>
                </a:path>
              </a:pathLst>
            </a:custGeom>
            <a:grpFill/>
            <a:ln w="9525">
              <a:solidFill>
                <a:schemeClr val="accent1"/>
              </a:solidFill>
              <a:round/>
            </a:ln>
          </p:spPr>
          <p:txBody>
            <a:bodyPr vert="horz" wrap="square" lIns="86687" tIns="43344" rIns="86687" bIns="43344" numCol="1" anchor="t" anchorCtr="0" compatLnSpc="1"/>
            <a:lstStyle/>
            <a:p>
              <a:endParaRPr lang="en-US" sz="1705">
                <a:solidFill>
                  <a:prstClr val="black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59" name="Oval 45"/>
            <p:cNvSpPr>
              <a:spLocks noChangeArrowheads="1"/>
            </p:cNvSpPr>
            <p:nvPr/>
          </p:nvSpPr>
          <p:spPr bwMode="auto">
            <a:xfrm>
              <a:off x="6128603" y="3612665"/>
              <a:ext cx="111784" cy="111008"/>
            </a:xfrm>
            <a:prstGeom prst="ellipse">
              <a:avLst/>
            </a:prstGeom>
            <a:grpFill/>
            <a:ln w="9525">
              <a:solidFill>
                <a:schemeClr val="accent1"/>
              </a:solidFill>
              <a:round/>
            </a:ln>
          </p:spPr>
          <p:txBody>
            <a:bodyPr vert="horz" wrap="square" lIns="86687" tIns="43344" rIns="86687" bIns="43344" numCol="1" anchor="t" anchorCtr="0" compatLnSpc="1"/>
            <a:lstStyle/>
            <a:p>
              <a:endParaRPr lang="en-US" sz="1705">
                <a:solidFill>
                  <a:prstClr val="black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60" name="Oval 46"/>
            <p:cNvSpPr>
              <a:spLocks noChangeArrowheads="1"/>
            </p:cNvSpPr>
            <p:nvPr/>
          </p:nvSpPr>
          <p:spPr bwMode="auto">
            <a:xfrm>
              <a:off x="5325933" y="3617323"/>
              <a:ext cx="111784" cy="111784"/>
            </a:xfrm>
            <a:prstGeom prst="ellipse">
              <a:avLst/>
            </a:prstGeom>
            <a:grpFill/>
            <a:ln w="9525">
              <a:solidFill>
                <a:schemeClr val="accent1"/>
              </a:solidFill>
              <a:round/>
            </a:ln>
          </p:spPr>
          <p:txBody>
            <a:bodyPr vert="horz" wrap="square" lIns="86687" tIns="43344" rIns="86687" bIns="43344" numCol="1" anchor="t" anchorCtr="0" compatLnSpc="1"/>
            <a:lstStyle/>
            <a:p>
              <a:endParaRPr lang="en-US" sz="1705">
                <a:solidFill>
                  <a:prstClr val="black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443983" y="1112313"/>
            <a:ext cx="1936868" cy="1936868"/>
            <a:chOff x="2572456" y="958222"/>
            <a:chExt cx="1936868" cy="1936868"/>
          </a:xfrm>
        </p:grpSpPr>
        <p:grpSp>
          <p:nvGrpSpPr>
            <p:cNvPr id="61" name="组合 60"/>
            <p:cNvGrpSpPr/>
            <p:nvPr/>
          </p:nvGrpSpPr>
          <p:grpSpPr>
            <a:xfrm>
              <a:off x="2572456" y="958222"/>
              <a:ext cx="1936868" cy="1936868"/>
              <a:chOff x="11207774" y="442662"/>
              <a:chExt cx="504056" cy="504056"/>
            </a:xfrm>
            <a:solidFill>
              <a:srgbClr val="B3DF63"/>
            </a:soli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62" name="椭圆 61"/>
              <p:cNvSpPr/>
              <p:nvPr/>
            </p:nvSpPr>
            <p:spPr>
              <a:xfrm>
                <a:off x="11273029" y="517620"/>
                <a:ext cx="373547" cy="373547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Calibri" panose="020F050202020403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63" name="椭圆 62"/>
              <p:cNvSpPr/>
              <p:nvPr/>
            </p:nvSpPr>
            <p:spPr>
              <a:xfrm>
                <a:off x="11207774" y="442662"/>
                <a:ext cx="504056" cy="504056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Calibri" panose="020F0502020204030204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64" name="TextBox 1"/>
            <p:cNvSpPr txBox="1"/>
            <p:nvPr/>
          </p:nvSpPr>
          <p:spPr>
            <a:xfrm>
              <a:off x="2815371" y="1264937"/>
              <a:ext cx="1451038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8000" b="1" dirty="0">
                  <a:ln w="12700">
                    <a:noFill/>
                    <a:prstDash val="solid"/>
                  </a:ln>
                  <a:solidFill>
                    <a:prstClr val="white"/>
                  </a:solidFill>
                  <a:effectLst>
                    <a:outerShdw dist="50800" dir="4800000" algn="tl" rotWithShape="0">
                      <a:srgbClr val="000000">
                        <a:alpha val="40000"/>
                      </a:srgbClr>
                    </a:outerShdw>
                  </a:effectLst>
                  <a:latin typeface="造字工房尚黑（非商用）细体" pitchFamily="50" charset="-122"/>
                  <a:ea typeface="造字工房尚黑（非商用）细体" pitchFamily="50" charset="-122"/>
                </a:rPr>
                <a:t>01</a:t>
              </a:r>
              <a:endParaRPr lang="zh-CN" altLang="en-US" sz="8000" b="1" dirty="0">
                <a:ln w="12700">
                  <a:noFill/>
                  <a:prstDash val="solid"/>
                </a:ln>
                <a:solidFill>
                  <a:prstClr val="white"/>
                </a:solidFill>
                <a:effectLst>
                  <a:outerShdw dist="50800" dir="4800000" algn="tl" rotWithShape="0">
                    <a:srgbClr val="000000">
                      <a:alpha val="40000"/>
                    </a:srgbClr>
                  </a:outerShdw>
                </a:effectLst>
                <a:latin typeface="造字工房尚黑（非商用）细体" pitchFamily="50" charset="-122"/>
                <a:ea typeface="造字工房尚黑（非商用）细体" pitchFamily="50" charset="-122"/>
              </a:endParaRPr>
            </a:p>
          </p:txBody>
        </p:sp>
      </p:grpSp>
      <p:grpSp>
        <p:nvGrpSpPr>
          <p:cNvPr id="65" name="组合 64"/>
          <p:cNvGrpSpPr/>
          <p:nvPr/>
        </p:nvGrpSpPr>
        <p:grpSpPr>
          <a:xfrm rot="5400000">
            <a:off x="7939470" y="-3214903"/>
            <a:ext cx="942183" cy="7462505"/>
            <a:chOff x="-11273" y="-594773"/>
            <a:chExt cx="719786" cy="7462505"/>
          </a:xfrm>
        </p:grpSpPr>
        <p:sp>
          <p:nvSpPr>
            <p:cNvPr id="66" name="等腰三角形 65"/>
            <p:cNvSpPr/>
            <p:nvPr/>
          </p:nvSpPr>
          <p:spPr>
            <a:xfrm rot="5400000">
              <a:off x="-68856" y="2776017"/>
              <a:ext cx="834952" cy="719786"/>
            </a:xfrm>
            <a:prstGeom prst="triangl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67" name="等腰三角形 66"/>
            <p:cNvSpPr/>
            <p:nvPr/>
          </p:nvSpPr>
          <p:spPr>
            <a:xfrm rot="5400000">
              <a:off x="-68856" y="1958050"/>
              <a:ext cx="834952" cy="719786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68" name="等腰三角形 67"/>
            <p:cNvSpPr/>
            <p:nvPr/>
          </p:nvSpPr>
          <p:spPr>
            <a:xfrm rot="5400000">
              <a:off x="-68856" y="1114606"/>
              <a:ext cx="834952" cy="719786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69" name="等腰三角形 68"/>
            <p:cNvSpPr/>
            <p:nvPr/>
          </p:nvSpPr>
          <p:spPr>
            <a:xfrm rot="5400000">
              <a:off x="-68856" y="296639"/>
              <a:ext cx="834952" cy="719786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70" name="等腰三角形 69"/>
            <p:cNvSpPr/>
            <p:nvPr/>
          </p:nvSpPr>
          <p:spPr>
            <a:xfrm rot="5400000">
              <a:off x="-68856" y="3610969"/>
              <a:ext cx="834952" cy="719786"/>
            </a:xfrm>
            <a:prstGeom prst="triangl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71" name="等腰三角形 70"/>
            <p:cNvSpPr/>
            <p:nvPr/>
          </p:nvSpPr>
          <p:spPr>
            <a:xfrm rot="5400000">
              <a:off x="-68856" y="4443673"/>
              <a:ext cx="834952" cy="719786"/>
            </a:xfrm>
            <a:prstGeom prst="triangle">
              <a:avLst/>
            </a:prstGeom>
            <a:solidFill>
              <a:srgbClr val="94CA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72" name="等腰三角形 71"/>
            <p:cNvSpPr/>
            <p:nvPr/>
          </p:nvSpPr>
          <p:spPr>
            <a:xfrm rot="5400000">
              <a:off x="-68856" y="5264883"/>
              <a:ext cx="834952" cy="719786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73" name="等腰三角形 72"/>
            <p:cNvSpPr/>
            <p:nvPr/>
          </p:nvSpPr>
          <p:spPr>
            <a:xfrm rot="5400000">
              <a:off x="-68856" y="6090363"/>
              <a:ext cx="834952" cy="719786"/>
            </a:xfrm>
            <a:prstGeom prst="triangl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74" name="等腰三角形 73"/>
            <p:cNvSpPr/>
            <p:nvPr/>
          </p:nvSpPr>
          <p:spPr>
            <a:xfrm rot="5400000">
              <a:off x="-68856" y="-537190"/>
              <a:ext cx="834952" cy="719786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8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8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800" tmFilter="0,0; .5, 1; 1, 1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79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/>
          <p:cNvGrpSpPr/>
          <p:nvPr/>
        </p:nvGrpSpPr>
        <p:grpSpPr>
          <a:xfrm>
            <a:off x="170320" y="203448"/>
            <a:ext cx="4522260" cy="504056"/>
            <a:chOff x="169526" y="203448"/>
            <a:chExt cx="4522260" cy="504056"/>
          </a:xfrm>
        </p:grpSpPr>
        <p:sp>
          <p:nvSpPr>
            <p:cNvPr id="4" name="TextBox 3"/>
            <p:cNvSpPr txBox="1"/>
            <p:nvPr/>
          </p:nvSpPr>
          <p:spPr>
            <a:xfrm>
              <a:off x="781173" y="245839"/>
              <a:ext cx="391061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1200" cap="none" spc="300" normalizeH="0" baseline="0" noProof="0" dirty="0">
                  <a:ln>
                    <a:noFill/>
                  </a:ln>
                  <a:solidFill>
                    <a:srgbClr val="1E6787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开发环境安装及配置 </a:t>
              </a:r>
              <a:endParaRPr kumimoji="0" lang="zh-CN" altLang="en-US" sz="2400" b="1" i="0" u="none" strike="noStrike" kern="1200" cap="none" spc="300" normalizeH="0" baseline="0" noProof="0" dirty="0">
                <a:ln>
                  <a:noFill/>
                </a:ln>
                <a:solidFill>
                  <a:srgbClr val="1E6787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56" name="组合 55"/>
            <p:cNvGrpSpPr/>
            <p:nvPr/>
          </p:nvGrpSpPr>
          <p:grpSpPr>
            <a:xfrm>
              <a:off x="169526" y="203448"/>
              <a:ext cx="504056" cy="504056"/>
              <a:chOff x="11207774" y="442662"/>
              <a:chExt cx="504056" cy="504056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57" name="椭圆 56"/>
              <p:cNvSpPr/>
              <p:nvPr/>
            </p:nvSpPr>
            <p:spPr>
              <a:xfrm>
                <a:off x="11351790" y="601230"/>
                <a:ext cx="216024" cy="216024"/>
              </a:xfrm>
              <a:prstGeom prst="ellipse">
                <a:avLst/>
              </a:prstGeom>
              <a:solidFill>
                <a:srgbClr val="B3DF63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58" name="椭圆 57"/>
              <p:cNvSpPr/>
              <p:nvPr/>
            </p:nvSpPr>
            <p:spPr>
              <a:xfrm>
                <a:off x="11207774" y="442662"/>
                <a:ext cx="504056" cy="504056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cxnSp>
          <p:nvCxnSpPr>
            <p:cNvPr id="20" name="直接连接符 19"/>
            <p:cNvCxnSpPr/>
            <p:nvPr/>
          </p:nvCxnSpPr>
          <p:spPr>
            <a:xfrm>
              <a:off x="775303" y="707504"/>
              <a:ext cx="1833288" cy="0"/>
            </a:xfrm>
            <a:prstGeom prst="line">
              <a:avLst/>
            </a:prstGeom>
            <a:ln>
              <a:solidFill>
                <a:srgbClr val="B3DF6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"/>
          <p:cNvSpPr txBox="1">
            <a:spLocks noChangeArrowheads="1"/>
          </p:cNvSpPr>
          <p:nvPr/>
        </p:nvSpPr>
        <p:spPr bwMode="auto">
          <a:xfrm>
            <a:off x="1198058" y="1839807"/>
            <a:ext cx="9212034" cy="3540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1" algn="just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Font typeface="Wingdings" panose="05000000000000000000" pitchFamily="2" charset="2"/>
              <a:buChar char="n"/>
            </a:pP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到</a:t>
            </a:r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主页下载并安装</a:t>
            </a:r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基本开发和运行环境，网址：</a:t>
            </a:r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www.python.org/downloads/</a:t>
            </a:r>
            <a:endParaRPr lang="en-US" altLang="zh-CN" sz="28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algn="just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Font typeface="Wingdings" panose="05000000000000000000" pitchFamily="2" charset="2"/>
              <a:buChar char="n"/>
            </a:pPr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根据操作系统不同选择不同版本</a:t>
            </a:r>
            <a:endParaRPr lang="en-US" altLang="zh-CN" sz="28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algn="just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Font typeface="Wingdings" panose="05000000000000000000" pitchFamily="2" charset="2"/>
              <a:buChar char="n"/>
            </a:pP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下载相应的</a:t>
            </a:r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Python 3.0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系列版本程序</a:t>
            </a:r>
            <a:endParaRPr lang="en-US" altLang="zh-CN" sz="28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/>
          <p:cNvGrpSpPr/>
          <p:nvPr/>
        </p:nvGrpSpPr>
        <p:grpSpPr>
          <a:xfrm>
            <a:off x="170320" y="203448"/>
            <a:ext cx="4522260" cy="504056"/>
            <a:chOff x="169526" y="203448"/>
            <a:chExt cx="4522260" cy="504056"/>
          </a:xfrm>
        </p:grpSpPr>
        <p:sp>
          <p:nvSpPr>
            <p:cNvPr id="4" name="TextBox 3"/>
            <p:cNvSpPr txBox="1"/>
            <p:nvPr/>
          </p:nvSpPr>
          <p:spPr>
            <a:xfrm>
              <a:off x="781173" y="245839"/>
              <a:ext cx="391061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1200" cap="none" spc="300" normalizeH="0" baseline="0" noProof="0" dirty="0">
                  <a:ln>
                    <a:noFill/>
                  </a:ln>
                  <a:solidFill>
                    <a:srgbClr val="1E6787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开发环境安装及配置 </a:t>
              </a:r>
              <a:endParaRPr kumimoji="0" lang="zh-CN" altLang="en-US" sz="2400" b="1" i="0" u="none" strike="noStrike" kern="1200" cap="none" spc="300" normalizeH="0" baseline="0" noProof="0" dirty="0">
                <a:ln>
                  <a:noFill/>
                </a:ln>
                <a:solidFill>
                  <a:srgbClr val="1E6787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56" name="组合 55"/>
            <p:cNvGrpSpPr/>
            <p:nvPr/>
          </p:nvGrpSpPr>
          <p:grpSpPr>
            <a:xfrm>
              <a:off x="169526" y="203448"/>
              <a:ext cx="504056" cy="504056"/>
              <a:chOff x="11207774" y="442662"/>
              <a:chExt cx="504056" cy="504056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57" name="椭圆 56"/>
              <p:cNvSpPr/>
              <p:nvPr/>
            </p:nvSpPr>
            <p:spPr>
              <a:xfrm>
                <a:off x="11351790" y="601230"/>
                <a:ext cx="216024" cy="216024"/>
              </a:xfrm>
              <a:prstGeom prst="ellipse">
                <a:avLst/>
              </a:prstGeom>
              <a:solidFill>
                <a:srgbClr val="B3DF63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58" name="椭圆 57"/>
              <p:cNvSpPr/>
              <p:nvPr/>
            </p:nvSpPr>
            <p:spPr>
              <a:xfrm>
                <a:off x="11207774" y="442662"/>
                <a:ext cx="504056" cy="504056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cxnSp>
          <p:nvCxnSpPr>
            <p:cNvPr id="20" name="直接连接符 19"/>
            <p:cNvCxnSpPr/>
            <p:nvPr/>
          </p:nvCxnSpPr>
          <p:spPr>
            <a:xfrm>
              <a:off x="775303" y="707504"/>
              <a:ext cx="1833288" cy="0"/>
            </a:xfrm>
            <a:prstGeom prst="line">
              <a:avLst/>
            </a:prstGeom>
            <a:ln>
              <a:solidFill>
                <a:srgbClr val="B3DF6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" name="图片 9"/>
          <p:cNvPicPr/>
          <p:nvPr/>
        </p:nvPicPr>
        <p:blipFill>
          <a:blip r:embed="rId1"/>
          <a:stretch>
            <a:fillRect/>
          </a:stretch>
        </p:blipFill>
        <p:spPr>
          <a:xfrm>
            <a:off x="1069522" y="2017159"/>
            <a:ext cx="10052955" cy="40118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/>
          <p:cNvGrpSpPr/>
          <p:nvPr/>
        </p:nvGrpSpPr>
        <p:grpSpPr>
          <a:xfrm>
            <a:off x="170320" y="203448"/>
            <a:ext cx="4522260" cy="504056"/>
            <a:chOff x="169526" y="203448"/>
            <a:chExt cx="4522260" cy="504056"/>
          </a:xfrm>
        </p:grpSpPr>
        <p:sp>
          <p:nvSpPr>
            <p:cNvPr id="4" name="TextBox 3"/>
            <p:cNvSpPr txBox="1"/>
            <p:nvPr/>
          </p:nvSpPr>
          <p:spPr>
            <a:xfrm>
              <a:off x="781173" y="245839"/>
              <a:ext cx="391061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1200" cap="none" spc="300" normalizeH="0" baseline="0" noProof="0" dirty="0">
                  <a:ln>
                    <a:noFill/>
                  </a:ln>
                  <a:solidFill>
                    <a:srgbClr val="1E6787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开发环境安装及配置 </a:t>
              </a:r>
              <a:endParaRPr kumimoji="0" lang="zh-CN" altLang="en-US" sz="2400" b="1" i="0" u="none" strike="noStrike" kern="1200" cap="none" spc="300" normalizeH="0" baseline="0" noProof="0" dirty="0">
                <a:ln>
                  <a:noFill/>
                </a:ln>
                <a:solidFill>
                  <a:srgbClr val="1E6787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56" name="组合 55"/>
            <p:cNvGrpSpPr/>
            <p:nvPr/>
          </p:nvGrpSpPr>
          <p:grpSpPr>
            <a:xfrm>
              <a:off x="169526" y="203448"/>
              <a:ext cx="504056" cy="504056"/>
              <a:chOff x="11207774" y="442662"/>
              <a:chExt cx="504056" cy="504056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57" name="椭圆 56"/>
              <p:cNvSpPr/>
              <p:nvPr/>
            </p:nvSpPr>
            <p:spPr>
              <a:xfrm>
                <a:off x="11351790" y="601230"/>
                <a:ext cx="216024" cy="216024"/>
              </a:xfrm>
              <a:prstGeom prst="ellipse">
                <a:avLst/>
              </a:prstGeom>
              <a:solidFill>
                <a:srgbClr val="B3DF63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58" name="椭圆 57"/>
              <p:cNvSpPr/>
              <p:nvPr/>
            </p:nvSpPr>
            <p:spPr>
              <a:xfrm>
                <a:off x="11207774" y="442662"/>
                <a:ext cx="504056" cy="504056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cxnSp>
          <p:nvCxnSpPr>
            <p:cNvPr id="20" name="直接连接符 19"/>
            <p:cNvCxnSpPr/>
            <p:nvPr/>
          </p:nvCxnSpPr>
          <p:spPr>
            <a:xfrm>
              <a:off x="775303" y="707504"/>
              <a:ext cx="1833288" cy="0"/>
            </a:xfrm>
            <a:prstGeom prst="line">
              <a:avLst/>
            </a:prstGeom>
            <a:ln>
              <a:solidFill>
                <a:srgbClr val="B3DF6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图片 8"/>
          <p:cNvPicPr/>
          <p:nvPr/>
        </p:nvPicPr>
        <p:blipFill>
          <a:blip r:embed="rId1"/>
          <a:stretch>
            <a:fillRect/>
          </a:stretch>
        </p:blipFill>
        <p:spPr>
          <a:xfrm>
            <a:off x="1450946" y="1478022"/>
            <a:ext cx="9290107" cy="4280553"/>
          </a:xfrm>
          <a:prstGeom prst="rect">
            <a:avLst/>
          </a:prstGeom>
        </p:spPr>
      </p:pic>
      <p:sp>
        <p:nvSpPr>
          <p:cNvPr id="2" name="椭圆 1"/>
          <p:cNvSpPr/>
          <p:nvPr/>
        </p:nvSpPr>
        <p:spPr>
          <a:xfrm>
            <a:off x="3758083" y="4772968"/>
            <a:ext cx="4491613" cy="985607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/>
          <p:cNvGrpSpPr/>
          <p:nvPr/>
        </p:nvGrpSpPr>
        <p:grpSpPr>
          <a:xfrm>
            <a:off x="170320" y="203448"/>
            <a:ext cx="4522260" cy="504056"/>
            <a:chOff x="169526" y="203448"/>
            <a:chExt cx="4522260" cy="504056"/>
          </a:xfrm>
        </p:grpSpPr>
        <p:sp>
          <p:nvSpPr>
            <p:cNvPr id="4" name="TextBox 3"/>
            <p:cNvSpPr txBox="1"/>
            <p:nvPr/>
          </p:nvSpPr>
          <p:spPr>
            <a:xfrm>
              <a:off x="781173" y="245839"/>
              <a:ext cx="391061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1200" cap="none" spc="300" normalizeH="0" baseline="0" noProof="0" dirty="0">
                  <a:ln>
                    <a:noFill/>
                  </a:ln>
                  <a:solidFill>
                    <a:srgbClr val="1E6787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开发环境安装及配置 </a:t>
              </a:r>
              <a:endParaRPr kumimoji="0" lang="zh-CN" altLang="en-US" sz="2400" b="1" i="0" u="none" strike="noStrike" kern="1200" cap="none" spc="300" normalizeH="0" baseline="0" noProof="0" dirty="0">
                <a:ln>
                  <a:noFill/>
                </a:ln>
                <a:solidFill>
                  <a:srgbClr val="1E6787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56" name="组合 55"/>
            <p:cNvGrpSpPr/>
            <p:nvPr/>
          </p:nvGrpSpPr>
          <p:grpSpPr>
            <a:xfrm>
              <a:off x="169526" y="203448"/>
              <a:ext cx="504056" cy="504056"/>
              <a:chOff x="11207774" y="442662"/>
              <a:chExt cx="504056" cy="504056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57" name="椭圆 56"/>
              <p:cNvSpPr/>
              <p:nvPr/>
            </p:nvSpPr>
            <p:spPr>
              <a:xfrm>
                <a:off x="11351790" y="601230"/>
                <a:ext cx="216024" cy="216024"/>
              </a:xfrm>
              <a:prstGeom prst="ellipse">
                <a:avLst/>
              </a:prstGeom>
              <a:solidFill>
                <a:srgbClr val="B3DF63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58" name="椭圆 57"/>
              <p:cNvSpPr/>
              <p:nvPr/>
            </p:nvSpPr>
            <p:spPr>
              <a:xfrm>
                <a:off x="11207774" y="442662"/>
                <a:ext cx="504056" cy="504056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cxnSp>
          <p:nvCxnSpPr>
            <p:cNvPr id="20" name="直接连接符 19"/>
            <p:cNvCxnSpPr/>
            <p:nvPr/>
          </p:nvCxnSpPr>
          <p:spPr>
            <a:xfrm>
              <a:off x="775303" y="707504"/>
              <a:ext cx="1833288" cy="0"/>
            </a:xfrm>
            <a:prstGeom prst="line">
              <a:avLst/>
            </a:prstGeom>
            <a:ln>
              <a:solidFill>
                <a:srgbClr val="B3DF6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内容占位符 4"/>
          <p:cNvSpPr txBox="1"/>
          <p:nvPr/>
        </p:nvSpPr>
        <p:spPr>
          <a:xfrm>
            <a:off x="776097" y="1449370"/>
            <a:ext cx="8229600" cy="723900"/>
          </a:xfrm>
          <a:prstGeom prst="rect">
            <a:avLst/>
          </a:prstGeom>
        </p:spPr>
        <p:txBody>
          <a:bodyPr lIns="68580" tIns="34290" rIns="68580" bIns="34290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defRPr/>
            </a:pPr>
            <a:r>
              <a:rPr lang="zh-CN" altLang="en-US" sz="2400" dirty="0">
                <a:ea typeface="微软雅黑" panose="020B0503020204020204" pitchFamily="34" charset="-122"/>
                <a:sym typeface="+mn-lt"/>
              </a:rPr>
              <a:t>方法</a:t>
            </a:r>
            <a:r>
              <a:rPr lang="en-US" altLang="zh-CN" sz="2400" dirty="0">
                <a:ea typeface="微软雅黑" panose="020B0503020204020204" pitchFamily="34" charset="-122"/>
                <a:sym typeface="+mn-lt"/>
              </a:rPr>
              <a:t>1</a:t>
            </a:r>
            <a:r>
              <a:rPr lang="zh-CN" altLang="en-US" sz="2400" dirty="0">
                <a:ea typeface="微软雅黑" panose="020B0503020204020204" pitchFamily="34" charset="-122"/>
                <a:sym typeface="+mn-lt"/>
              </a:rPr>
              <a:t>：命令行式运行</a:t>
            </a:r>
            <a:r>
              <a:rPr lang="en-US" altLang="zh-CN" sz="2400" dirty="0">
                <a:ea typeface="微软雅黑" panose="020B0503020204020204" pitchFamily="34" charset="-122"/>
                <a:sym typeface="+mn-lt"/>
              </a:rPr>
              <a:t>Python</a:t>
            </a:r>
            <a:r>
              <a:rPr lang="en-US" sz="2400" dirty="0">
                <a:ea typeface="微软雅黑" panose="020B0503020204020204" pitchFamily="34" charset="-122"/>
                <a:sym typeface="+mn-lt"/>
              </a:rPr>
              <a:t>。</a:t>
            </a:r>
            <a:endParaRPr lang="en-US" sz="2400" dirty="0">
              <a:ea typeface="微软雅黑" panose="020B0503020204020204" pitchFamily="34" charset="-122"/>
              <a:sym typeface="+mn-lt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"/>
          <a:srcRect l="922" r="1666" b="1903"/>
          <a:stretch>
            <a:fillRect/>
          </a:stretch>
        </p:blipFill>
        <p:spPr>
          <a:xfrm>
            <a:off x="5355771" y="2173270"/>
            <a:ext cx="6461092" cy="414714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299" y="3184647"/>
            <a:ext cx="3476625" cy="18954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/>
          <p:cNvGrpSpPr/>
          <p:nvPr/>
        </p:nvGrpSpPr>
        <p:grpSpPr>
          <a:xfrm>
            <a:off x="170320" y="203448"/>
            <a:ext cx="4522260" cy="504056"/>
            <a:chOff x="169526" y="203448"/>
            <a:chExt cx="4522260" cy="504056"/>
          </a:xfrm>
        </p:grpSpPr>
        <p:sp>
          <p:nvSpPr>
            <p:cNvPr id="4" name="TextBox 3"/>
            <p:cNvSpPr txBox="1"/>
            <p:nvPr/>
          </p:nvSpPr>
          <p:spPr>
            <a:xfrm>
              <a:off x="781173" y="245839"/>
              <a:ext cx="391061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1200" cap="none" spc="300" normalizeH="0" baseline="0" noProof="0" dirty="0">
                  <a:ln>
                    <a:noFill/>
                  </a:ln>
                  <a:solidFill>
                    <a:srgbClr val="1E6787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开发环境安装及配置 </a:t>
              </a:r>
              <a:endParaRPr kumimoji="0" lang="zh-CN" altLang="en-US" sz="2400" b="1" i="0" u="none" strike="noStrike" kern="1200" cap="none" spc="300" normalizeH="0" baseline="0" noProof="0" dirty="0">
                <a:ln>
                  <a:noFill/>
                </a:ln>
                <a:solidFill>
                  <a:srgbClr val="1E6787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56" name="组合 55"/>
            <p:cNvGrpSpPr/>
            <p:nvPr/>
          </p:nvGrpSpPr>
          <p:grpSpPr>
            <a:xfrm>
              <a:off x="169526" y="203448"/>
              <a:ext cx="504056" cy="504056"/>
              <a:chOff x="11207774" y="442662"/>
              <a:chExt cx="504056" cy="504056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57" name="椭圆 56"/>
              <p:cNvSpPr/>
              <p:nvPr/>
            </p:nvSpPr>
            <p:spPr>
              <a:xfrm>
                <a:off x="11351790" y="601230"/>
                <a:ext cx="216024" cy="216024"/>
              </a:xfrm>
              <a:prstGeom prst="ellipse">
                <a:avLst/>
              </a:prstGeom>
              <a:solidFill>
                <a:srgbClr val="B3DF63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58" name="椭圆 57"/>
              <p:cNvSpPr/>
              <p:nvPr/>
            </p:nvSpPr>
            <p:spPr>
              <a:xfrm>
                <a:off x="11207774" y="442662"/>
                <a:ext cx="504056" cy="504056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cxnSp>
          <p:nvCxnSpPr>
            <p:cNvPr id="20" name="直接连接符 19"/>
            <p:cNvCxnSpPr/>
            <p:nvPr/>
          </p:nvCxnSpPr>
          <p:spPr>
            <a:xfrm>
              <a:off x="775303" y="707504"/>
              <a:ext cx="1833288" cy="0"/>
            </a:xfrm>
            <a:prstGeom prst="line">
              <a:avLst/>
            </a:prstGeom>
            <a:ln>
              <a:solidFill>
                <a:srgbClr val="B3DF6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内容占位符 4"/>
          <p:cNvSpPr txBox="1"/>
          <p:nvPr/>
        </p:nvSpPr>
        <p:spPr>
          <a:xfrm>
            <a:off x="776097" y="1449370"/>
            <a:ext cx="8229600" cy="723900"/>
          </a:xfrm>
          <a:prstGeom prst="rect">
            <a:avLst/>
          </a:prstGeom>
        </p:spPr>
        <p:txBody>
          <a:bodyPr lIns="68580" tIns="34290" rIns="68580" bIns="34290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defRPr/>
            </a:pPr>
            <a:r>
              <a:rPr lang="zh-CN" altLang="en-US" sz="2400" dirty="0">
                <a:ea typeface="微软雅黑" panose="020B0503020204020204" pitchFamily="34" charset="-122"/>
                <a:sym typeface="+mn-lt"/>
              </a:rPr>
              <a:t>方法</a:t>
            </a:r>
            <a:r>
              <a:rPr lang="en-US" altLang="zh-CN" sz="2400" dirty="0">
                <a:ea typeface="微软雅黑" panose="020B0503020204020204" pitchFamily="34" charset="-122"/>
                <a:sym typeface="+mn-lt"/>
              </a:rPr>
              <a:t>2</a:t>
            </a:r>
            <a:r>
              <a:rPr lang="zh-CN" altLang="en-US" sz="2400" dirty="0">
                <a:ea typeface="微软雅黑" panose="020B0503020204020204" pitchFamily="34" charset="-122"/>
                <a:sym typeface="+mn-lt"/>
              </a:rPr>
              <a:t>：调用</a:t>
            </a:r>
            <a:r>
              <a:rPr lang="en-US" altLang="zh-CN" sz="2400" dirty="0">
                <a:ea typeface="微软雅黑" panose="020B0503020204020204" pitchFamily="34" charset="-122"/>
                <a:sym typeface="+mn-lt"/>
              </a:rPr>
              <a:t>IDLE</a:t>
            </a:r>
            <a:r>
              <a:rPr lang="zh-CN" altLang="en-US" sz="2400" dirty="0">
                <a:ea typeface="微软雅黑" panose="020B0503020204020204" pitchFamily="34" charset="-122"/>
                <a:sym typeface="+mn-lt"/>
              </a:rPr>
              <a:t>来启动</a:t>
            </a:r>
            <a:r>
              <a:rPr lang="en-US" altLang="zh-CN" sz="2400" dirty="0">
                <a:ea typeface="微软雅黑" panose="020B0503020204020204" pitchFamily="34" charset="-122"/>
                <a:sym typeface="+mn-lt"/>
              </a:rPr>
              <a:t>Python</a:t>
            </a:r>
            <a:r>
              <a:rPr lang="zh-CN" altLang="en-US" sz="2400" dirty="0">
                <a:ea typeface="微软雅黑" panose="020B0503020204020204" pitchFamily="34" charset="-122"/>
                <a:sym typeface="+mn-lt"/>
              </a:rPr>
              <a:t>图形化运行环境</a:t>
            </a:r>
            <a:endParaRPr lang="zh-CN" altLang="en-US" sz="2400" dirty="0">
              <a:sym typeface="+mn-lt"/>
            </a:endParaRPr>
          </a:p>
        </p:txBody>
      </p:sp>
      <p:pic>
        <p:nvPicPr>
          <p:cNvPr id="12" name="图片 11"/>
          <p:cNvPicPr/>
          <p:nvPr/>
        </p:nvPicPr>
        <p:blipFill>
          <a:blip r:embed="rId1"/>
          <a:stretch>
            <a:fillRect/>
          </a:stretch>
        </p:blipFill>
        <p:spPr>
          <a:xfrm>
            <a:off x="5466303" y="2389368"/>
            <a:ext cx="6219930" cy="3730078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5433" y="3306669"/>
            <a:ext cx="3390900" cy="18954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/>
          <p:cNvGrpSpPr/>
          <p:nvPr/>
        </p:nvGrpSpPr>
        <p:grpSpPr>
          <a:xfrm>
            <a:off x="170320" y="203448"/>
            <a:ext cx="3011876" cy="504056"/>
            <a:chOff x="169526" y="203448"/>
            <a:chExt cx="3011876" cy="504056"/>
          </a:xfrm>
        </p:grpSpPr>
        <p:sp>
          <p:nvSpPr>
            <p:cNvPr id="4" name="TextBox 3"/>
            <p:cNvSpPr txBox="1"/>
            <p:nvPr/>
          </p:nvSpPr>
          <p:spPr>
            <a:xfrm>
              <a:off x="781174" y="245839"/>
              <a:ext cx="24002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spc="300" dirty="0">
                  <a:solidFill>
                    <a:srgbClr val="1E678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引 言</a:t>
              </a:r>
              <a:endParaRPr lang="zh-CN" altLang="en-US" sz="2400" b="1" spc="300" dirty="0">
                <a:solidFill>
                  <a:srgbClr val="1E6787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56" name="组合 55"/>
            <p:cNvGrpSpPr/>
            <p:nvPr/>
          </p:nvGrpSpPr>
          <p:grpSpPr>
            <a:xfrm>
              <a:off x="169526" y="203448"/>
              <a:ext cx="504056" cy="504056"/>
              <a:chOff x="11207774" y="442662"/>
              <a:chExt cx="504056" cy="504056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57" name="椭圆 56"/>
              <p:cNvSpPr/>
              <p:nvPr/>
            </p:nvSpPr>
            <p:spPr>
              <a:xfrm>
                <a:off x="11351790" y="601230"/>
                <a:ext cx="216024" cy="216024"/>
              </a:xfrm>
              <a:prstGeom prst="ellipse">
                <a:avLst/>
              </a:prstGeom>
              <a:solidFill>
                <a:srgbClr val="B3DF63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Calibri" panose="020F050202020403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58" name="椭圆 57"/>
              <p:cNvSpPr/>
              <p:nvPr/>
            </p:nvSpPr>
            <p:spPr>
              <a:xfrm>
                <a:off x="11207774" y="442662"/>
                <a:ext cx="504056" cy="504056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Calibri" panose="020F0502020204030204"/>
                  <a:ea typeface="微软雅黑" panose="020B0503020204020204" pitchFamily="34" charset="-122"/>
                </a:endParaRPr>
              </a:p>
            </p:txBody>
          </p:sp>
        </p:grpSp>
        <p:cxnSp>
          <p:nvCxnSpPr>
            <p:cNvPr id="20" name="直接连接符 19"/>
            <p:cNvCxnSpPr/>
            <p:nvPr/>
          </p:nvCxnSpPr>
          <p:spPr>
            <a:xfrm>
              <a:off x="775303" y="707504"/>
              <a:ext cx="1647495" cy="0"/>
            </a:xfrm>
            <a:prstGeom prst="line">
              <a:avLst/>
            </a:prstGeom>
            <a:ln>
              <a:solidFill>
                <a:srgbClr val="B3DF6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" name="直接连接符 5"/>
          <p:cNvCxnSpPr/>
          <p:nvPr/>
        </p:nvCxnSpPr>
        <p:spPr>
          <a:xfrm flipH="1">
            <a:off x="6744072" y="6245020"/>
            <a:ext cx="4921058" cy="0"/>
          </a:xfrm>
          <a:prstGeom prst="line">
            <a:avLst/>
          </a:prstGeom>
          <a:ln>
            <a:solidFill>
              <a:srgbClr val="1E678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 flipH="1" flipV="1">
            <a:off x="5114697" y="4352281"/>
            <a:ext cx="750866" cy="1124980"/>
          </a:xfrm>
          <a:prstGeom prst="line">
            <a:avLst/>
          </a:prstGeom>
          <a:ln>
            <a:solidFill>
              <a:srgbClr val="1E678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组合 47"/>
          <p:cNvGrpSpPr/>
          <p:nvPr/>
        </p:nvGrpSpPr>
        <p:grpSpPr>
          <a:xfrm>
            <a:off x="6096000" y="5664640"/>
            <a:ext cx="504056" cy="504056"/>
            <a:chOff x="11207774" y="442662"/>
            <a:chExt cx="504056" cy="504056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49" name="椭圆 48"/>
            <p:cNvSpPr/>
            <p:nvPr/>
          </p:nvSpPr>
          <p:spPr>
            <a:xfrm>
              <a:off x="11351790" y="601230"/>
              <a:ext cx="216024" cy="216024"/>
            </a:xfrm>
            <a:prstGeom prst="ellipse">
              <a:avLst/>
            </a:prstGeom>
            <a:solidFill>
              <a:srgbClr val="B3DF6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50" name="椭圆 49"/>
            <p:cNvSpPr/>
            <p:nvPr/>
          </p:nvSpPr>
          <p:spPr>
            <a:xfrm>
              <a:off x="11207774" y="442662"/>
              <a:ext cx="504056" cy="504056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</p:grpSp>
      <p:sp>
        <p:nvSpPr>
          <p:cNvPr id="51" name="矩形 50"/>
          <p:cNvSpPr/>
          <p:nvPr/>
        </p:nvSpPr>
        <p:spPr>
          <a:xfrm>
            <a:off x="7106958" y="5664640"/>
            <a:ext cx="4071062" cy="662554"/>
          </a:xfrm>
          <a:prstGeom prst="rect">
            <a:avLst/>
          </a:prstGeom>
        </p:spPr>
        <p:txBody>
          <a:bodyPr wrap="none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zh-CN" altLang="en-US" sz="2800" b="1" kern="100" dirty="0">
                <a:solidFill>
                  <a:srgbClr val="1E678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为什么我们需要计算机</a:t>
            </a:r>
            <a:r>
              <a:rPr lang="en-US" altLang="zh-CN" sz="2800" b="1" kern="100" dirty="0">
                <a:solidFill>
                  <a:srgbClr val="1E678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?</a:t>
            </a:r>
            <a:endParaRPr lang="zh-CN" altLang="zh-CN" sz="2800" b="1" kern="100" dirty="0">
              <a:solidFill>
                <a:srgbClr val="1E6787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792852" y="4799887"/>
            <a:ext cx="4071062" cy="11167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200000"/>
              </a:lnSpc>
            </a:pPr>
            <a:r>
              <a:rPr lang="zh-CN" altLang="en-US" dirty="0">
                <a:solidFill>
                  <a:srgbClr val="1E678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认识自然、分析自然规律，量化计算。</a:t>
            </a:r>
            <a:endParaRPr lang="en-US" altLang="zh-CN" dirty="0">
              <a:solidFill>
                <a:srgbClr val="1E678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>
              <a:lnSpc>
                <a:spcPct val="200000"/>
              </a:lnSpc>
            </a:pPr>
            <a:endParaRPr lang="en-US" altLang="zh-CN" dirty="0">
              <a:solidFill>
                <a:srgbClr val="1E678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8" name="Picture 3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320" y="1344417"/>
            <a:ext cx="4157488" cy="255962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" name="图片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60" r="16293"/>
          <a:stretch>
            <a:fillRect/>
          </a:stretch>
        </p:blipFill>
        <p:spPr bwMode="auto">
          <a:xfrm>
            <a:off x="8649654" y="991902"/>
            <a:ext cx="2896755" cy="427283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73" b="12144"/>
          <a:stretch>
            <a:fillRect/>
          </a:stretch>
        </p:blipFill>
        <p:spPr bwMode="auto">
          <a:xfrm>
            <a:off x="4327809" y="1458376"/>
            <a:ext cx="4071062" cy="233170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/>
          <p:cNvGrpSpPr/>
          <p:nvPr/>
        </p:nvGrpSpPr>
        <p:grpSpPr>
          <a:xfrm>
            <a:off x="170320" y="203448"/>
            <a:ext cx="3011876" cy="504056"/>
            <a:chOff x="169526" y="203448"/>
            <a:chExt cx="3011876" cy="504056"/>
          </a:xfrm>
        </p:grpSpPr>
        <p:sp>
          <p:nvSpPr>
            <p:cNvPr id="4" name="TextBox 3"/>
            <p:cNvSpPr txBox="1"/>
            <p:nvPr/>
          </p:nvSpPr>
          <p:spPr>
            <a:xfrm>
              <a:off x="781174" y="245839"/>
              <a:ext cx="24002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spc="300" dirty="0">
                  <a:solidFill>
                    <a:srgbClr val="1E678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引 言</a:t>
              </a:r>
              <a:endParaRPr lang="zh-CN" altLang="en-US" sz="2400" b="1" spc="300" dirty="0">
                <a:solidFill>
                  <a:srgbClr val="1E6787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56" name="组合 55"/>
            <p:cNvGrpSpPr/>
            <p:nvPr/>
          </p:nvGrpSpPr>
          <p:grpSpPr>
            <a:xfrm>
              <a:off x="169526" y="203448"/>
              <a:ext cx="504056" cy="504056"/>
              <a:chOff x="11207774" y="442662"/>
              <a:chExt cx="504056" cy="504056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57" name="椭圆 56"/>
              <p:cNvSpPr/>
              <p:nvPr/>
            </p:nvSpPr>
            <p:spPr>
              <a:xfrm>
                <a:off x="11351790" y="601230"/>
                <a:ext cx="216024" cy="216024"/>
              </a:xfrm>
              <a:prstGeom prst="ellipse">
                <a:avLst/>
              </a:prstGeom>
              <a:solidFill>
                <a:srgbClr val="B3DF63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Calibri" panose="020F050202020403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58" name="椭圆 57"/>
              <p:cNvSpPr/>
              <p:nvPr/>
            </p:nvSpPr>
            <p:spPr>
              <a:xfrm>
                <a:off x="11207774" y="442662"/>
                <a:ext cx="504056" cy="504056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Calibri" panose="020F0502020204030204"/>
                  <a:ea typeface="微软雅黑" panose="020B0503020204020204" pitchFamily="34" charset="-122"/>
                </a:endParaRPr>
              </a:p>
            </p:txBody>
          </p:sp>
        </p:grpSp>
        <p:cxnSp>
          <p:nvCxnSpPr>
            <p:cNvPr id="20" name="直接连接符 19"/>
            <p:cNvCxnSpPr/>
            <p:nvPr/>
          </p:nvCxnSpPr>
          <p:spPr>
            <a:xfrm>
              <a:off x="775303" y="707504"/>
              <a:ext cx="1647495" cy="0"/>
            </a:xfrm>
            <a:prstGeom prst="line">
              <a:avLst/>
            </a:prstGeom>
            <a:ln>
              <a:solidFill>
                <a:srgbClr val="B3DF6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" name="直接连接符 5"/>
          <p:cNvCxnSpPr/>
          <p:nvPr/>
        </p:nvCxnSpPr>
        <p:spPr>
          <a:xfrm flipH="1">
            <a:off x="6744072" y="6245020"/>
            <a:ext cx="4921058" cy="0"/>
          </a:xfrm>
          <a:prstGeom prst="line">
            <a:avLst/>
          </a:prstGeom>
          <a:ln>
            <a:solidFill>
              <a:srgbClr val="1E678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 flipH="1" flipV="1">
            <a:off x="5114697" y="4352281"/>
            <a:ext cx="750866" cy="1124980"/>
          </a:xfrm>
          <a:prstGeom prst="line">
            <a:avLst/>
          </a:prstGeom>
          <a:ln>
            <a:solidFill>
              <a:srgbClr val="1E678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组合 47"/>
          <p:cNvGrpSpPr/>
          <p:nvPr/>
        </p:nvGrpSpPr>
        <p:grpSpPr>
          <a:xfrm>
            <a:off x="6096000" y="5664640"/>
            <a:ext cx="504056" cy="504056"/>
            <a:chOff x="11207774" y="442662"/>
            <a:chExt cx="504056" cy="504056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49" name="椭圆 48"/>
            <p:cNvSpPr/>
            <p:nvPr/>
          </p:nvSpPr>
          <p:spPr>
            <a:xfrm>
              <a:off x="11351790" y="601230"/>
              <a:ext cx="216024" cy="216024"/>
            </a:xfrm>
            <a:prstGeom prst="ellipse">
              <a:avLst/>
            </a:prstGeom>
            <a:solidFill>
              <a:srgbClr val="B3DF6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50" name="椭圆 49"/>
            <p:cNvSpPr/>
            <p:nvPr/>
          </p:nvSpPr>
          <p:spPr>
            <a:xfrm>
              <a:off x="11207774" y="442662"/>
              <a:ext cx="504056" cy="504056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</p:grpSp>
      <p:sp>
        <p:nvSpPr>
          <p:cNvPr id="51" name="矩形 50"/>
          <p:cNvSpPr/>
          <p:nvPr/>
        </p:nvSpPr>
        <p:spPr>
          <a:xfrm>
            <a:off x="7106958" y="5664640"/>
            <a:ext cx="4071062" cy="662554"/>
          </a:xfrm>
          <a:prstGeom prst="rect">
            <a:avLst/>
          </a:prstGeom>
        </p:spPr>
        <p:txBody>
          <a:bodyPr wrap="none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zh-CN" altLang="en-US" sz="2800" b="1" kern="100" dirty="0">
                <a:solidFill>
                  <a:srgbClr val="1E678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为什么我们需要计算机</a:t>
            </a:r>
            <a:r>
              <a:rPr lang="en-US" altLang="zh-CN" sz="2800" b="1" kern="100" dirty="0">
                <a:solidFill>
                  <a:srgbClr val="1E678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?</a:t>
            </a:r>
            <a:endParaRPr lang="zh-CN" altLang="zh-CN" sz="2800" b="1" kern="100" dirty="0">
              <a:solidFill>
                <a:srgbClr val="1E6787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434898" y="4799887"/>
            <a:ext cx="4429016" cy="11167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200000"/>
              </a:lnSpc>
            </a:pPr>
            <a:r>
              <a:rPr lang="en-US" altLang="zh-CN" dirty="0" err="1">
                <a:solidFill>
                  <a:srgbClr val="1E678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人类资源分配、人类活动管理，优化计算</a:t>
            </a:r>
            <a:r>
              <a:rPr lang="zh-CN" altLang="en-US" dirty="0">
                <a:solidFill>
                  <a:srgbClr val="1E678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dirty="0">
              <a:solidFill>
                <a:srgbClr val="1E678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>
              <a:lnSpc>
                <a:spcPct val="200000"/>
              </a:lnSpc>
            </a:pPr>
            <a:endParaRPr lang="en-US" altLang="zh-CN" dirty="0">
              <a:solidFill>
                <a:srgbClr val="1E678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2" name="图片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68" t="2603" r="21616"/>
          <a:stretch>
            <a:fillRect/>
          </a:stretch>
        </p:blipFill>
        <p:spPr bwMode="auto">
          <a:xfrm>
            <a:off x="755650" y="1217613"/>
            <a:ext cx="2824163" cy="268763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96" t="2409" r="10451" b="3265"/>
          <a:stretch>
            <a:fillRect/>
          </a:stretch>
        </p:blipFill>
        <p:spPr bwMode="auto">
          <a:xfrm>
            <a:off x="7972602" y="1992552"/>
            <a:ext cx="3692528" cy="330439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270" t="12190" b="19418"/>
          <a:stretch>
            <a:fillRect/>
          </a:stretch>
        </p:blipFill>
        <p:spPr bwMode="auto">
          <a:xfrm>
            <a:off x="4053965" y="818768"/>
            <a:ext cx="3713163" cy="321151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/>
          <p:cNvGrpSpPr/>
          <p:nvPr/>
        </p:nvGrpSpPr>
        <p:grpSpPr>
          <a:xfrm>
            <a:off x="170320" y="203448"/>
            <a:ext cx="3011876" cy="504056"/>
            <a:chOff x="169526" y="203448"/>
            <a:chExt cx="3011876" cy="504056"/>
          </a:xfrm>
        </p:grpSpPr>
        <p:sp>
          <p:nvSpPr>
            <p:cNvPr id="4" name="TextBox 3"/>
            <p:cNvSpPr txBox="1"/>
            <p:nvPr/>
          </p:nvSpPr>
          <p:spPr>
            <a:xfrm>
              <a:off x="781174" y="245839"/>
              <a:ext cx="24002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spc="300" dirty="0">
                  <a:solidFill>
                    <a:srgbClr val="1E678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引 言</a:t>
              </a:r>
              <a:endParaRPr lang="zh-CN" altLang="en-US" sz="2400" b="1" spc="300" dirty="0">
                <a:solidFill>
                  <a:srgbClr val="1E6787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56" name="组合 55"/>
            <p:cNvGrpSpPr/>
            <p:nvPr/>
          </p:nvGrpSpPr>
          <p:grpSpPr>
            <a:xfrm>
              <a:off x="169526" y="203448"/>
              <a:ext cx="504056" cy="504056"/>
              <a:chOff x="11207774" y="442662"/>
              <a:chExt cx="504056" cy="504056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57" name="椭圆 56"/>
              <p:cNvSpPr/>
              <p:nvPr/>
            </p:nvSpPr>
            <p:spPr>
              <a:xfrm>
                <a:off x="11351790" y="601230"/>
                <a:ext cx="216024" cy="216024"/>
              </a:xfrm>
              <a:prstGeom prst="ellipse">
                <a:avLst/>
              </a:prstGeom>
              <a:solidFill>
                <a:srgbClr val="B3DF63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Calibri" panose="020F050202020403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58" name="椭圆 57"/>
              <p:cNvSpPr/>
              <p:nvPr/>
            </p:nvSpPr>
            <p:spPr>
              <a:xfrm>
                <a:off x="11207774" y="442662"/>
                <a:ext cx="504056" cy="504056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Calibri" panose="020F0502020204030204"/>
                  <a:ea typeface="微软雅黑" panose="020B0503020204020204" pitchFamily="34" charset="-122"/>
                </a:endParaRPr>
              </a:p>
            </p:txBody>
          </p:sp>
        </p:grpSp>
        <p:cxnSp>
          <p:nvCxnSpPr>
            <p:cNvPr id="20" name="直接连接符 19"/>
            <p:cNvCxnSpPr/>
            <p:nvPr/>
          </p:nvCxnSpPr>
          <p:spPr>
            <a:xfrm>
              <a:off x="775303" y="707504"/>
              <a:ext cx="1647495" cy="0"/>
            </a:xfrm>
            <a:prstGeom prst="line">
              <a:avLst/>
            </a:prstGeom>
            <a:ln>
              <a:solidFill>
                <a:srgbClr val="B3DF6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" name="直接连接符 5"/>
          <p:cNvCxnSpPr/>
          <p:nvPr/>
        </p:nvCxnSpPr>
        <p:spPr>
          <a:xfrm flipH="1">
            <a:off x="6744072" y="6245020"/>
            <a:ext cx="4921058" cy="0"/>
          </a:xfrm>
          <a:prstGeom prst="line">
            <a:avLst/>
          </a:prstGeom>
          <a:ln>
            <a:solidFill>
              <a:srgbClr val="1E678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 flipH="1" flipV="1">
            <a:off x="5114697" y="4352281"/>
            <a:ext cx="750866" cy="1124980"/>
          </a:xfrm>
          <a:prstGeom prst="line">
            <a:avLst/>
          </a:prstGeom>
          <a:ln>
            <a:solidFill>
              <a:srgbClr val="1E678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组合 47"/>
          <p:cNvGrpSpPr/>
          <p:nvPr/>
        </p:nvGrpSpPr>
        <p:grpSpPr>
          <a:xfrm>
            <a:off x="6096000" y="5664640"/>
            <a:ext cx="504056" cy="504056"/>
            <a:chOff x="11207774" y="442662"/>
            <a:chExt cx="504056" cy="504056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49" name="椭圆 48"/>
            <p:cNvSpPr/>
            <p:nvPr/>
          </p:nvSpPr>
          <p:spPr>
            <a:xfrm>
              <a:off x="11351790" y="601230"/>
              <a:ext cx="216024" cy="216024"/>
            </a:xfrm>
            <a:prstGeom prst="ellipse">
              <a:avLst/>
            </a:prstGeom>
            <a:solidFill>
              <a:srgbClr val="B3DF6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50" name="椭圆 49"/>
            <p:cNvSpPr/>
            <p:nvPr/>
          </p:nvSpPr>
          <p:spPr>
            <a:xfrm>
              <a:off x="11207774" y="442662"/>
              <a:ext cx="504056" cy="504056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</p:grpSp>
      <p:sp>
        <p:nvSpPr>
          <p:cNvPr id="51" name="矩形 50"/>
          <p:cNvSpPr/>
          <p:nvPr/>
        </p:nvSpPr>
        <p:spPr>
          <a:xfrm>
            <a:off x="7106958" y="5664640"/>
            <a:ext cx="4071062" cy="662554"/>
          </a:xfrm>
          <a:prstGeom prst="rect">
            <a:avLst/>
          </a:prstGeom>
        </p:spPr>
        <p:txBody>
          <a:bodyPr wrap="none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zh-CN" altLang="en-US" sz="2800" b="1" kern="100" dirty="0">
                <a:solidFill>
                  <a:srgbClr val="1E678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为什么我们需要计算机</a:t>
            </a:r>
            <a:r>
              <a:rPr lang="en-US" altLang="zh-CN" sz="2800" b="1" kern="100" dirty="0">
                <a:solidFill>
                  <a:srgbClr val="1E678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?</a:t>
            </a:r>
            <a:endParaRPr lang="zh-CN" altLang="zh-CN" sz="2800" b="1" kern="100" dirty="0">
              <a:solidFill>
                <a:srgbClr val="1E6787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434898" y="4799887"/>
            <a:ext cx="4429016" cy="5627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200000"/>
              </a:lnSpc>
            </a:pPr>
            <a:r>
              <a:rPr lang="zh-CN" altLang="en-US" dirty="0">
                <a:solidFill>
                  <a:srgbClr val="1E678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数学、逻辑、哲学，推理演算。</a:t>
            </a:r>
            <a:endParaRPr lang="en-US" altLang="zh-CN" dirty="0">
              <a:solidFill>
                <a:srgbClr val="1E678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376" y="1118743"/>
            <a:ext cx="4248150" cy="318611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118743"/>
            <a:ext cx="4754562" cy="360362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/>
          <p:cNvGrpSpPr/>
          <p:nvPr/>
        </p:nvGrpSpPr>
        <p:grpSpPr>
          <a:xfrm>
            <a:off x="170320" y="203448"/>
            <a:ext cx="3011876" cy="504056"/>
            <a:chOff x="169526" y="203448"/>
            <a:chExt cx="3011876" cy="504056"/>
          </a:xfrm>
        </p:grpSpPr>
        <p:sp>
          <p:nvSpPr>
            <p:cNvPr id="4" name="TextBox 3"/>
            <p:cNvSpPr txBox="1"/>
            <p:nvPr/>
          </p:nvSpPr>
          <p:spPr>
            <a:xfrm>
              <a:off x="781174" y="245839"/>
              <a:ext cx="24002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spc="300" dirty="0">
                  <a:solidFill>
                    <a:srgbClr val="1E678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引 言</a:t>
              </a:r>
              <a:endParaRPr lang="zh-CN" altLang="en-US" sz="2400" b="1" spc="300" dirty="0">
                <a:solidFill>
                  <a:srgbClr val="1E6787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56" name="组合 55"/>
            <p:cNvGrpSpPr/>
            <p:nvPr/>
          </p:nvGrpSpPr>
          <p:grpSpPr>
            <a:xfrm>
              <a:off x="169526" y="203448"/>
              <a:ext cx="504056" cy="504056"/>
              <a:chOff x="11207774" y="442662"/>
              <a:chExt cx="504056" cy="504056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57" name="椭圆 56"/>
              <p:cNvSpPr/>
              <p:nvPr/>
            </p:nvSpPr>
            <p:spPr>
              <a:xfrm>
                <a:off x="11351790" y="601230"/>
                <a:ext cx="216024" cy="216024"/>
              </a:xfrm>
              <a:prstGeom prst="ellipse">
                <a:avLst/>
              </a:prstGeom>
              <a:solidFill>
                <a:srgbClr val="B3DF63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Calibri" panose="020F050202020403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58" name="椭圆 57"/>
              <p:cNvSpPr/>
              <p:nvPr/>
            </p:nvSpPr>
            <p:spPr>
              <a:xfrm>
                <a:off x="11207774" y="442662"/>
                <a:ext cx="504056" cy="504056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Calibri" panose="020F0502020204030204"/>
                  <a:ea typeface="微软雅黑" panose="020B0503020204020204" pitchFamily="34" charset="-122"/>
                </a:endParaRPr>
              </a:p>
            </p:txBody>
          </p:sp>
        </p:grpSp>
        <p:cxnSp>
          <p:nvCxnSpPr>
            <p:cNvPr id="20" name="直接连接符 19"/>
            <p:cNvCxnSpPr/>
            <p:nvPr/>
          </p:nvCxnSpPr>
          <p:spPr>
            <a:xfrm>
              <a:off x="775303" y="707504"/>
              <a:ext cx="1647495" cy="0"/>
            </a:xfrm>
            <a:prstGeom prst="line">
              <a:avLst/>
            </a:prstGeom>
            <a:ln>
              <a:solidFill>
                <a:srgbClr val="B3DF6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" name="直接连接符 5"/>
          <p:cNvCxnSpPr/>
          <p:nvPr/>
        </p:nvCxnSpPr>
        <p:spPr>
          <a:xfrm flipH="1">
            <a:off x="6744072" y="6245020"/>
            <a:ext cx="4921058" cy="0"/>
          </a:xfrm>
          <a:prstGeom prst="line">
            <a:avLst/>
          </a:prstGeom>
          <a:ln>
            <a:solidFill>
              <a:srgbClr val="1E678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 flipH="1" flipV="1">
            <a:off x="5114697" y="4352281"/>
            <a:ext cx="750866" cy="1124980"/>
          </a:xfrm>
          <a:prstGeom prst="line">
            <a:avLst/>
          </a:prstGeom>
          <a:ln>
            <a:solidFill>
              <a:srgbClr val="1E678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组合 47"/>
          <p:cNvGrpSpPr/>
          <p:nvPr/>
        </p:nvGrpSpPr>
        <p:grpSpPr>
          <a:xfrm>
            <a:off x="6096000" y="5664640"/>
            <a:ext cx="504056" cy="504056"/>
            <a:chOff x="11207774" y="442662"/>
            <a:chExt cx="504056" cy="504056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49" name="椭圆 48"/>
            <p:cNvSpPr/>
            <p:nvPr/>
          </p:nvSpPr>
          <p:spPr>
            <a:xfrm>
              <a:off x="11351790" y="601230"/>
              <a:ext cx="216024" cy="216024"/>
            </a:xfrm>
            <a:prstGeom prst="ellipse">
              <a:avLst/>
            </a:prstGeom>
            <a:solidFill>
              <a:srgbClr val="B3DF6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50" name="椭圆 49"/>
            <p:cNvSpPr/>
            <p:nvPr/>
          </p:nvSpPr>
          <p:spPr>
            <a:xfrm>
              <a:off x="11207774" y="442662"/>
              <a:ext cx="504056" cy="504056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</p:grpSp>
      <p:sp>
        <p:nvSpPr>
          <p:cNvPr id="51" name="矩形 50"/>
          <p:cNvSpPr/>
          <p:nvPr/>
        </p:nvSpPr>
        <p:spPr>
          <a:xfrm>
            <a:off x="7106958" y="5664640"/>
            <a:ext cx="4071062" cy="662554"/>
          </a:xfrm>
          <a:prstGeom prst="rect">
            <a:avLst/>
          </a:prstGeom>
        </p:spPr>
        <p:txBody>
          <a:bodyPr wrap="none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zh-CN" altLang="en-US" sz="2800" b="1" kern="100" dirty="0">
                <a:solidFill>
                  <a:srgbClr val="1E678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为什么我们需要计算机</a:t>
            </a:r>
            <a:r>
              <a:rPr lang="en-US" altLang="zh-CN" sz="2800" b="1" kern="100" dirty="0">
                <a:solidFill>
                  <a:srgbClr val="1E678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?</a:t>
            </a:r>
            <a:endParaRPr lang="zh-CN" altLang="zh-CN" sz="2800" b="1" kern="100" dirty="0">
              <a:solidFill>
                <a:srgbClr val="1E6787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555379" y="4953665"/>
            <a:ext cx="4137102" cy="874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zh-CN" altLang="en-US" dirty="0">
                <a:solidFill>
                  <a:srgbClr val="1E678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网络更是提供了人类多维度的沟通和更多的生活、工作模式。</a:t>
            </a:r>
            <a:endParaRPr lang="zh-CN" altLang="en-US" dirty="0">
              <a:solidFill>
                <a:srgbClr val="1E678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4776" y="714912"/>
            <a:ext cx="5484440" cy="388082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38084" y="907938"/>
            <a:ext cx="3433916" cy="368779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/>
          <p:cNvGrpSpPr/>
          <p:nvPr/>
        </p:nvGrpSpPr>
        <p:grpSpPr>
          <a:xfrm>
            <a:off x="170320" y="203448"/>
            <a:ext cx="5190653" cy="504056"/>
            <a:chOff x="169526" y="203448"/>
            <a:chExt cx="5190653" cy="504056"/>
          </a:xfrm>
        </p:grpSpPr>
        <p:sp>
          <p:nvSpPr>
            <p:cNvPr id="4" name="TextBox 3"/>
            <p:cNvSpPr txBox="1"/>
            <p:nvPr/>
          </p:nvSpPr>
          <p:spPr>
            <a:xfrm>
              <a:off x="781173" y="245839"/>
              <a:ext cx="457900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2400" b="1" spc="300">
                  <a:solidFill>
                    <a:srgbClr val="1E678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dirty="0"/>
                <a:t>计算机组成 </a:t>
              </a:r>
              <a:endParaRPr lang="zh-CN" altLang="en-US" dirty="0"/>
            </a:p>
          </p:txBody>
        </p:sp>
        <p:grpSp>
          <p:nvGrpSpPr>
            <p:cNvPr id="56" name="组合 55"/>
            <p:cNvGrpSpPr/>
            <p:nvPr/>
          </p:nvGrpSpPr>
          <p:grpSpPr>
            <a:xfrm>
              <a:off x="169526" y="203448"/>
              <a:ext cx="504056" cy="504056"/>
              <a:chOff x="11207774" y="442662"/>
              <a:chExt cx="504056" cy="504056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57" name="椭圆 56"/>
              <p:cNvSpPr/>
              <p:nvPr/>
            </p:nvSpPr>
            <p:spPr>
              <a:xfrm>
                <a:off x="11351790" y="601230"/>
                <a:ext cx="216024" cy="216024"/>
              </a:xfrm>
              <a:prstGeom prst="ellipse">
                <a:avLst/>
              </a:prstGeom>
              <a:solidFill>
                <a:srgbClr val="B3DF63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Calibri" panose="020F050202020403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58" name="椭圆 57"/>
              <p:cNvSpPr/>
              <p:nvPr/>
            </p:nvSpPr>
            <p:spPr>
              <a:xfrm>
                <a:off x="11207774" y="442662"/>
                <a:ext cx="504056" cy="504056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Calibri" panose="020F0502020204030204"/>
                  <a:ea typeface="微软雅黑" panose="020B0503020204020204" pitchFamily="34" charset="-122"/>
                </a:endParaRPr>
              </a:p>
            </p:txBody>
          </p:sp>
        </p:grpSp>
        <p:cxnSp>
          <p:nvCxnSpPr>
            <p:cNvPr id="20" name="直接连接符 19"/>
            <p:cNvCxnSpPr/>
            <p:nvPr/>
          </p:nvCxnSpPr>
          <p:spPr>
            <a:xfrm>
              <a:off x="775303" y="707504"/>
              <a:ext cx="1833288" cy="0"/>
            </a:xfrm>
            <a:prstGeom prst="line">
              <a:avLst/>
            </a:prstGeom>
            <a:ln>
              <a:solidFill>
                <a:srgbClr val="B3DF6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6" name="图片 25"/>
          <p:cNvPicPr/>
          <p:nvPr/>
        </p:nvPicPr>
        <p:blipFill>
          <a:blip r:embed="rId1"/>
          <a:stretch>
            <a:fillRect/>
          </a:stretch>
        </p:blipFill>
        <p:spPr>
          <a:xfrm>
            <a:off x="1095027" y="1758906"/>
            <a:ext cx="8262364" cy="3506490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5013708" y="4658230"/>
            <a:ext cx="4993108" cy="1671452"/>
            <a:chOff x="5504989" y="4742675"/>
            <a:chExt cx="4993108" cy="1671452"/>
          </a:xfrm>
        </p:grpSpPr>
        <p:grpSp>
          <p:nvGrpSpPr>
            <p:cNvPr id="27" name="组合 26"/>
            <p:cNvGrpSpPr/>
            <p:nvPr/>
          </p:nvGrpSpPr>
          <p:grpSpPr>
            <a:xfrm>
              <a:off x="5504989" y="4742675"/>
              <a:ext cx="3100688" cy="1671452"/>
              <a:chOff x="7083090" y="2276872"/>
              <a:chExt cx="3100688" cy="1224136"/>
            </a:xfrm>
          </p:grpSpPr>
          <p:cxnSp>
            <p:nvCxnSpPr>
              <p:cNvPr id="28" name="直接连接符 27"/>
              <p:cNvCxnSpPr/>
              <p:nvPr/>
            </p:nvCxnSpPr>
            <p:spPr>
              <a:xfrm>
                <a:off x="7083090" y="2276872"/>
                <a:ext cx="936104" cy="1224136"/>
              </a:xfrm>
              <a:prstGeom prst="line">
                <a:avLst/>
              </a:prstGeom>
              <a:ln>
                <a:solidFill>
                  <a:srgbClr val="1E678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接连接符 28"/>
              <p:cNvCxnSpPr/>
              <p:nvPr/>
            </p:nvCxnSpPr>
            <p:spPr>
              <a:xfrm>
                <a:off x="8019194" y="3501008"/>
                <a:ext cx="2164584" cy="0"/>
              </a:xfrm>
              <a:prstGeom prst="line">
                <a:avLst/>
              </a:prstGeom>
              <a:ln>
                <a:solidFill>
                  <a:srgbClr val="1E678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3" name="矩形 32"/>
            <p:cNvSpPr/>
            <p:nvPr/>
          </p:nvSpPr>
          <p:spPr>
            <a:xfrm>
              <a:off x="6441093" y="5547002"/>
              <a:ext cx="4057004" cy="732123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lang="zh-CN" altLang="en-US" sz="2000" b="1" dirty="0">
                  <a:solidFill>
                    <a:srgbClr val="00B0F0">
                      <a:lumMod val="7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控制器</a:t>
              </a:r>
              <a:endParaRPr lang="en-US" altLang="zh-CN" sz="2000" b="1" dirty="0">
                <a:solidFill>
                  <a:srgbClr val="00B0F0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20000"/>
                </a:lnSpc>
              </a:pPr>
              <a:r>
                <a:rPr lang="zh-CN" altLang="zh-CN" sz="1600" dirty="0"/>
                <a:t>负责整个计算处理的流程控制</a:t>
              </a:r>
              <a:endParaRPr lang="zh-CN" altLang="en-US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-407708" y="3822508"/>
            <a:ext cx="4027673" cy="2507174"/>
            <a:chOff x="-390289" y="3988810"/>
            <a:chExt cx="4027673" cy="2507174"/>
          </a:xfrm>
        </p:grpSpPr>
        <p:grpSp>
          <p:nvGrpSpPr>
            <p:cNvPr id="41" name="组合 40"/>
            <p:cNvGrpSpPr/>
            <p:nvPr/>
          </p:nvGrpSpPr>
          <p:grpSpPr>
            <a:xfrm flipH="1">
              <a:off x="83365" y="3988810"/>
              <a:ext cx="3554019" cy="2507174"/>
              <a:chOff x="7083090" y="2276872"/>
              <a:chExt cx="3100688" cy="1224136"/>
            </a:xfrm>
          </p:grpSpPr>
          <p:cxnSp>
            <p:nvCxnSpPr>
              <p:cNvPr id="42" name="直接连接符 41"/>
              <p:cNvCxnSpPr/>
              <p:nvPr/>
            </p:nvCxnSpPr>
            <p:spPr>
              <a:xfrm>
                <a:off x="7083090" y="2276872"/>
                <a:ext cx="936104" cy="1224136"/>
              </a:xfrm>
              <a:prstGeom prst="line">
                <a:avLst/>
              </a:prstGeom>
              <a:ln>
                <a:solidFill>
                  <a:srgbClr val="1E678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接连接符 42"/>
              <p:cNvCxnSpPr/>
              <p:nvPr/>
            </p:nvCxnSpPr>
            <p:spPr>
              <a:xfrm>
                <a:off x="8019194" y="3501008"/>
                <a:ext cx="2164584" cy="0"/>
              </a:xfrm>
              <a:prstGeom prst="line">
                <a:avLst/>
              </a:prstGeom>
              <a:ln>
                <a:solidFill>
                  <a:srgbClr val="1E678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4" name="矩形 43"/>
            <p:cNvSpPr/>
            <p:nvPr/>
          </p:nvSpPr>
          <p:spPr>
            <a:xfrm>
              <a:off x="-390289" y="5458962"/>
              <a:ext cx="2984038" cy="1031693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lnSpc>
                  <a:spcPct val="120000"/>
                </a:lnSpc>
              </a:pPr>
              <a:r>
                <a:rPr lang="zh-CN" altLang="en-US" sz="2000" b="1" dirty="0">
                  <a:solidFill>
                    <a:srgbClr val="00B0F0">
                      <a:lumMod val="7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运算器</a:t>
              </a:r>
              <a:endParaRPr lang="en-US" altLang="zh-CN" sz="2000" b="1" dirty="0">
                <a:solidFill>
                  <a:srgbClr val="00B0F0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>
                <a:lnSpc>
                  <a:spcPct val="120000"/>
                </a:lnSpc>
              </a:pPr>
              <a:r>
                <a:rPr lang="zh-CN" altLang="zh-CN" sz="1600" dirty="0"/>
                <a:t>负责主要负责数据的计算</a:t>
              </a:r>
              <a:endParaRPr lang="en-US" altLang="zh-CN" sz="1600" dirty="0"/>
            </a:p>
            <a:p>
              <a:pPr algn="r">
                <a:lnSpc>
                  <a:spcPct val="120000"/>
                </a:lnSpc>
              </a:pPr>
              <a:r>
                <a:rPr lang="zh-CN" altLang="zh-CN" sz="1600" dirty="0"/>
                <a:t>和逻辑判断</a:t>
              </a:r>
              <a:endParaRPr lang="zh-CN" altLang="en-US" sz="1600" dirty="0"/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4545656" y="528318"/>
            <a:ext cx="5016337" cy="1401569"/>
            <a:chOff x="4545656" y="528318"/>
            <a:chExt cx="5016337" cy="1401569"/>
          </a:xfrm>
        </p:grpSpPr>
        <p:grpSp>
          <p:nvGrpSpPr>
            <p:cNvPr id="45" name="组合 44"/>
            <p:cNvGrpSpPr/>
            <p:nvPr/>
          </p:nvGrpSpPr>
          <p:grpSpPr>
            <a:xfrm flipV="1">
              <a:off x="4545656" y="1297241"/>
              <a:ext cx="3100688" cy="632646"/>
              <a:chOff x="7083090" y="2276872"/>
              <a:chExt cx="3100688" cy="1224136"/>
            </a:xfrm>
          </p:grpSpPr>
          <p:cxnSp>
            <p:nvCxnSpPr>
              <p:cNvPr id="46" name="直接连接符 45"/>
              <p:cNvCxnSpPr/>
              <p:nvPr/>
            </p:nvCxnSpPr>
            <p:spPr>
              <a:xfrm>
                <a:off x="7083090" y="2276872"/>
                <a:ext cx="936104" cy="1224136"/>
              </a:xfrm>
              <a:prstGeom prst="line">
                <a:avLst/>
              </a:prstGeom>
              <a:ln>
                <a:solidFill>
                  <a:srgbClr val="1E678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接连接符 46"/>
              <p:cNvCxnSpPr/>
              <p:nvPr/>
            </p:nvCxnSpPr>
            <p:spPr>
              <a:xfrm>
                <a:off x="8019194" y="3501008"/>
                <a:ext cx="2164584" cy="0"/>
              </a:xfrm>
              <a:prstGeom prst="line">
                <a:avLst/>
              </a:prstGeom>
              <a:ln>
                <a:solidFill>
                  <a:srgbClr val="1E678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8" name="矩形 47"/>
            <p:cNvSpPr/>
            <p:nvPr/>
          </p:nvSpPr>
          <p:spPr>
            <a:xfrm>
              <a:off x="5504989" y="528318"/>
              <a:ext cx="4057004" cy="736227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lang="zh-CN" altLang="en-US" sz="2000" b="1" dirty="0">
                  <a:solidFill>
                    <a:srgbClr val="00B0F0">
                      <a:lumMod val="7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存储器</a:t>
              </a:r>
              <a:endParaRPr lang="en-US" altLang="zh-CN" sz="2000" b="1" dirty="0">
                <a:solidFill>
                  <a:srgbClr val="00B0F0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20000"/>
                </a:lnSpc>
              </a:pPr>
              <a:r>
                <a:rPr lang="zh-CN" altLang="zh-CN" sz="1600" dirty="0"/>
                <a:t>负责存放了需要处理的数据及</a:t>
              </a:r>
              <a:r>
                <a:rPr lang="zh-CN" altLang="en-US" sz="1600" dirty="0"/>
                <a:t>指令</a:t>
              </a:r>
              <a:endParaRPr lang="zh-CN" altLang="en-US" sz="1600" dirty="0"/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10162684" y="1527945"/>
            <a:ext cx="553998" cy="442140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400" b="1" spc="300" dirty="0">
                <a:solidFill>
                  <a:srgbClr val="00B0F0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存储程序和程序的自动执行</a:t>
            </a:r>
            <a:endParaRPr lang="zh-CN" altLang="en-US" sz="2400" b="1" spc="300" dirty="0">
              <a:solidFill>
                <a:srgbClr val="00B0F0">
                  <a:lumMod val="7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/>
          <p:cNvGrpSpPr/>
          <p:nvPr/>
        </p:nvGrpSpPr>
        <p:grpSpPr>
          <a:xfrm>
            <a:off x="170320" y="203448"/>
            <a:ext cx="5190653" cy="504056"/>
            <a:chOff x="169526" y="203448"/>
            <a:chExt cx="5190653" cy="504056"/>
          </a:xfrm>
        </p:grpSpPr>
        <p:sp>
          <p:nvSpPr>
            <p:cNvPr id="4" name="TextBox 3"/>
            <p:cNvSpPr txBox="1"/>
            <p:nvPr/>
          </p:nvSpPr>
          <p:spPr>
            <a:xfrm>
              <a:off x="781173" y="245839"/>
              <a:ext cx="457900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2400" b="1" spc="300">
                  <a:solidFill>
                    <a:srgbClr val="1E678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dirty="0"/>
                <a:t>程序设计语言和程序 </a:t>
              </a:r>
              <a:endParaRPr lang="zh-CN" altLang="en-US" dirty="0"/>
            </a:p>
          </p:txBody>
        </p:sp>
        <p:grpSp>
          <p:nvGrpSpPr>
            <p:cNvPr id="56" name="组合 55"/>
            <p:cNvGrpSpPr/>
            <p:nvPr/>
          </p:nvGrpSpPr>
          <p:grpSpPr>
            <a:xfrm>
              <a:off x="169526" y="203448"/>
              <a:ext cx="504056" cy="504056"/>
              <a:chOff x="11207774" y="442662"/>
              <a:chExt cx="504056" cy="504056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57" name="椭圆 56"/>
              <p:cNvSpPr/>
              <p:nvPr/>
            </p:nvSpPr>
            <p:spPr>
              <a:xfrm>
                <a:off x="11351790" y="601230"/>
                <a:ext cx="216024" cy="216024"/>
              </a:xfrm>
              <a:prstGeom prst="ellipse">
                <a:avLst/>
              </a:prstGeom>
              <a:solidFill>
                <a:srgbClr val="B3DF63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Calibri" panose="020F050202020403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58" name="椭圆 57"/>
              <p:cNvSpPr/>
              <p:nvPr/>
            </p:nvSpPr>
            <p:spPr>
              <a:xfrm>
                <a:off x="11207774" y="442662"/>
                <a:ext cx="504056" cy="504056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Calibri" panose="020F0502020204030204"/>
                  <a:ea typeface="微软雅黑" panose="020B0503020204020204" pitchFamily="34" charset="-122"/>
                </a:endParaRPr>
              </a:p>
            </p:txBody>
          </p:sp>
        </p:grpSp>
        <p:cxnSp>
          <p:nvCxnSpPr>
            <p:cNvPr id="20" name="直接连接符 19"/>
            <p:cNvCxnSpPr/>
            <p:nvPr/>
          </p:nvCxnSpPr>
          <p:spPr>
            <a:xfrm>
              <a:off x="775303" y="707504"/>
              <a:ext cx="1833288" cy="0"/>
            </a:xfrm>
            <a:prstGeom prst="line">
              <a:avLst/>
            </a:prstGeom>
            <a:ln>
              <a:solidFill>
                <a:srgbClr val="B3DF6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"/>
          <p:cNvSpPr txBox="1">
            <a:spLocks noChangeArrowheads="1"/>
          </p:cNvSpPr>
          <p:nvPr/>
        </p:nvSpPr>
        <p:spPr bwMode="auto">
          <a:xfrm>
            <a:off x="1006514" y="1661144"/>
            <a:ext cx="9531388" cy="35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indent="-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1" algn="just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zh-CN" sz="2800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程序设计语言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 algn="just" eaLnBrk="1" hangingPunct="1">
              <a:lnSpc>
                <a:spcPct val="150000"/>
              </a:lnSpc>
              <a:buFont typeface="微软雅黑" panose="020B0503020204020204" pitchFamily="34" charset="-122"/>
              <a:buChar char="−"/>
            </a:pPr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是计算机能够</a:t>
            </a:r>
            <a:r>
              <a:rPr lang="zh-CN" altLang="zh-CN" sz="2400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理解</a:t>
            </a:r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zh-CN" altLang="zh-CN" sz="2400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识别</a:t>
            </a:r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用户操作意图的一种</a:t>
            </a:r>
            <a:r>
              <a:rPr lang="zh-CN" altLang="zh-CN" sz="2400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交互体系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 algn="just" eaLnBrk="1" hangingPunct="1">
              <a:lnSpc>
                <a:spcPct val="150000"/>
              </a:lnSpc>
              <a:buFont typeface="微软雅黑" panose="020B0503020204020204" pitchFamily="34" charset="-122"/>
              <a:buChar char="−"/>
            </a:pPr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它按照</a:t>
            </a:r>
            <a:r>
              <a:rPr lang="zh-CN" altLang="zh-CN" sz="2400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特定规则</a:t>
            </a:r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组织</a:t>
            </a:r>
            <a:r>
              <a:rPr lang="zh-CN" altLang="zh-CN" sz="2400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计算机指令</a:t>
            </a:r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，使计算机能够</a:t>
            </a:r>
            <a:r>
              <a:rPr lang="zh-CN" altLang="zh-CN" sz="2400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自动进行</a:t>
            </a:r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各种运算处理。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zh-CN" sz="2800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计算机程序</a:t>
            </a:r>
            <a:endParaRPr lang="en-US" altLang="zh-CN" sz="2800" dirty="0">
              <a:solidFill>
                <a:schemeClr val="accent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57300" lvl="2" indent="-342900" algn="just">
              <a:lnSpc>
                <a:spcPct val="150000"/>
              </a:lnSpc>
              <a:buFont typeface="微软雅黑" panose="020B0503020204020204" pitchFamily="34" charset="-122"/>
              <a:buChar char="−"/>
            </a:pPr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按照程序设计语言规则组织起来的一组计算机指令。 </a:t>
            </a:r>
            <a:endParaRPr lang="zh-CN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theme/theme1.xml><?xml version="1.0" encoding="utf-8"?>
<a:theme xmlns:a="http://schemas.openxmlformats.org/drawingml/2006/main" name="1_Office 主题​​">
  <a:themeElements>
    <a:clrScheme name="自定义 222">
      <a:dk1>
        <a:sysClr val="windowText" lastClr="000000"/>
      </a:dk1>
      <a:lt1>
        <a:sysClr val="window" lastClr="FFFFFF"/>
      </a:lt1>
      <a:dk2>
        <a:srgbClr val="435258"/>
      </a:dk2>
      <a:lt2>
        <a:srgbClr val="EEECE1"/>
      </a:lt2>
      <a:accent1>
        <a:srgbClr val="2A8FBD"/>
      </a:accent1>
      <a:accent2>
        <a:srgbClr val="00B0F0"/>
      </a:accent2>
      <a:accent3>
        <a:srgbClr val="435258"/>
      </a:accent3>
      <a:accent4>
        <a:srgbClr val="1E6787"/>
      </a:accent4>
      <a:accent5>
        <a:srgbClr val="2A8FBD"/>
      </a:accent5>
      <a:accent6>
        <a:srgbClr val="E44860"/>
      </a:accent6>
      <a:hlink>
        <a:srgbClr val="E44860"/>
      </a:hlink>
      <a:folHlink>
        <a:srgbClr val="435258"/>
      </a:folHlink>
    </a:clrScheme>
    <a:fontScheme name="自定义 1">
      <a:majorFont>
        <a:latin typeface="Calibri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2837</Words>
  <Application>WPS 演示</Application>
  <PresentationFormat>宽屏</PresentationFormat>
  <Paragraphs>376</Paragraphs>
  <Slides>34</Slides>
  <Notes>32</Notes>
  <HiddenSlides>0</HiddenSlides>
  <MMClips>0</MMClips>
  <ScaleCrop>false</ScaleCrop>
  <HeadingPairs>
    <vt:vector size="8" baseType="variant">
      <vt:variant>
        <vt:lpstr>已用的字体</vt:lpstr>
      </vt:variant>
      <vt:variant>
        <vt:i4>21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34</vt:i4>
      </vt:variant>
    </vt:vector>
  </HeadingPairs>
  <TitlesOfParts>
    <vt:vector size="58" baseType="lpstr">
      <vt:lpstr>Arial</vt:lpstr>
      <vt:lpstr>宋体</vt:lpstr>
      <vt:lpstr>Wingdings</vt:lpstr>
      <vt:lpstr>Gill Sans Ultra Bold</vt:lpstr>
      <vt:lpstr>Gill Sans MT Condensed</vt:lpstr>
      <vt:lpstr>Arial Unicode MS</vt:lpstr>
      <vt:lpstr>微软雅黑</vt:lpstr>
      <vt:lpstr>Helvetica Light</vt:lpstr>
      <vt:lpstr>造字工房尚黑（非商用）细体</vt:lpstr>
      <vt:lpstr>黑体</vt:lpstr>
      <vt:lpstr>Calibri</vt:lpstr>
      <vt:lpstr>Times New Roman</vt:lpstr>
      <vt:lpstr>Palatino Linotype</vt:lpstr>
      <vt:lpstr>楷体</vt:lpstr>
      <vt:lpstr>等线</vt:lpstr>
      <vt:lpstr>微软雅黑 Light</vt:lpstr>
      <vt:lpstr>Impact MT Std</vt:lpstr>
      <vt:lpstr>方正大黑_GBK</vt:lpstr>
      <vt:lpstr>Calibri</vt:lpstr>
      <vt:lpstr>Lucida Calligraphy</vt:lpstr>
      <vt:lpstr>Century Gothic</vt:lpstr>
      <vt:lpstr>1_Office 主题​​</vt:lpstr>
      <vt:lpstr>Visio.Drawing.11</vt:lpstr>
      <vt:lpstr>Visio.Drawing.11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ZhaoLu</dc:creator>
  <cp:lastModifiedBy>仰月浮沉</cp:lastModifiedBy>
  <cp:revision>49</cp:revision>
  <dcterms:created xsi:type="dcterms:W3CDTF">2019-01-13T07:44:00Z</dcterms:created>
  <dcterms:modified xsi:type="dcterms:W3CDTF">2020-02-10T13:10:02Z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2052-11.1.0.9339</vt:lpwstr>
  </property>
</Properties>
</file>